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2.xml.rels" ContentType="application/vnd.openxmlformats-package.relationships+xml"/>
  <Override PartName="/ppt/notesSlides/notesSlide2.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0.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9.png" ContentType="image/png"/>
  <Override PartName="/ppt/media/image30.png" ContentType="image/png"/>
  <Override PartName="/ppt/media/image28.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16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66"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67" name="PlaceHolder 4"/>
          <p:cNvSpPr>
            <a:spLocks noGrp="1"/>
          </p:cNvSpPr>
          <p:nvPr>
            <p:ph type="dt" idx="13"/>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68" name="PlaceHolder 5"/>
          <p:cNvSpPr>
            <a:spLocks noGrp="1"/>
          </p:cNvSpPr>
          <p:nvPr>
            <p:ph type="ftr" idx="14"/>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69" name="PlaceHolder 6"/>
          <p:cNvSpPr>
            <a:spLocks noGrp="1"/>
          </p:cNvSpPr>
          <p:nvPr>
            <p:ph type="sldNum" idx="15"/>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A25CEFEC-1EBF-4172-91B2-BB26BA72E59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1143000" y="685800"/>
            <a:ext cx="4571280" cy="3428280"/>
          </a:xfrm>
          <a:prstGeom prst="rect">
            <a:avLst/>
          </a:prstGeom>
          <a:ln w="0">
            <a:noFill/>
          </a:ln>
        </p:spPr>
      </p:sp>
      <p:sp>
        <p:nvSpPr>
          <p:cNvPr id="357"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358" name="PlaceHolder 3"/>
          <p:cNvSpPr>
            <a:spLocks noGrp="1"/>
          </p:cNvSpPr>
          <p:nvPr>
            <p:ph type="sldNum" idx="16"/>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defRPr b="0" lang="fr-FR" sz="1200" spc="-1" strike="noStrike">
                <a:solidFill>
                  <a:srgbClr val="000000"/>
                </a:solidFill>
                <a:latin typeface="+mn-lt"/>
                <a:ea typeface="+mn-ea"/>
              </a:defRPr>
            </a:lvl1pPr>
          </a:lstStyle>
          <a:p>
            <a:pPr algn="r">
              <a:lnSpc>
                <a:spcPct val="100000"/>
              </a:lnSpc>
              <a:buNone/>
            </a:pPr>
            <a:fld id="{7EC1659B-5CB5-41F9-A076-46F815913EE8}" type="slidenum">
              <a:rPr b="0" lang="fr-FR"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A780497F-9FBE-4B8F-A74C-865D746A85D3}"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3309D06-8E26-4CC7-A8E1-4D36D13BBB6C}"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35384A7-353B-48DD-AE36-BA5497D6BD7C}"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FB15C4D3-F0D6-4634-83D0-FAEE40757804}"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46CBDBFA-6090-49FE-AA14-B8B38720C68D}"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34E2328-04D5-47A9-85B9-D5EAE675E00E}"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71A472DB-1035-4522-904E-37A09EF5084C}"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0C4B65F-CDB5-4ECC-AD76-56640B2F3B0D}"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4827E06-8C7B-46E2-8FCD-E66BD7285FC2}"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DC8058C-C171-40AC-BD41-9799BB6CCC4C}"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89BBE4D-1BDD-4897-B325-CC66533992E4}"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4CDE536-F16C-42D7-A830-66E13DF5EA5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05AFEB1-5DE9-4B6E-913D-3FD2E3F531B2}"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EB98A71-658B-49BB-9A5D-6C2EEF0D29DE}"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32DF75A-B665-4819-8861-79B49D6DAD16}"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B967A696-06DE-436D-8E8C-F8DBB4A27F3C}"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B1ADAC8C-4517-41E2-BC46-6FF87351529D}"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03E7AA9E-6958-4CFF-A2B0-AEB469DA7E4B}"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99853EE8-24BD-4524-8727-042B9E74A7B4}"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C1D1C5A-BBD6-4754-8BE6-724FE65C6CB0}"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630D6857-D712-47F4-8EBF-E6A59A3E5688}"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1B82FFF3-24B1-43EC-8A0A-C0AF44F91DFD}"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B324E69-306E-458F-B4E1-27A404EB4178}"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0D50EE92-C2F8-4732-8343-D45CF577D1B4}"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3108873-0868-4D43-91F3-B200BA39E4E9}"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5326509F-DF2C-48E9-8E0B-703491E122E8}"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B51F1CBE-BA61-4944-8BF4-3629AFF98678}"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70B7D67E-AA34-46F7-B859-EAFDB4DF9FE8}"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207686DA-3D5F-48D1-B6C4-6F186DF39F3A}"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9CFBE74A-E629-4F61-99C8-C0CC7B4D7F13}"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C6205712-8E14-4B4A-87A9-96CA7B106EA0}"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9"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D920744A-862A-4482-A0F3-A603B572880F}"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71C7712F-E5F5-4153-8268-F9722D9EDD0C}"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FAA8B9B-83F6-4BBB-9A13-D3CD0BE9B1D8}"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2FB52E30-6D57-42F9-B54F-D8A227A3ECCC}"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16B31858-FE0D-45C4-9FA7-14340746B8BE}"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55418A7E-ABD4-4566-91FF-534C55B515BF}"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9C959F7E-1F29-42C9-98C5-0DD4ABA6EDFD}"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A38A8AC4-C594-4BFF-922C-C142772703E2}"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3FE75545-8C28-429E-AE10-C9C13E1CCE41}"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0"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B10FB945-4707-49ED-A457-BE91B5359075}"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0196E8B8-9D68-4054-B3C6-5BCCB6A2A32C}"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8"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9"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2"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FF5531B4-78EC-4025-AFBC-7761EE405F79}"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DF8D5D4-D262-4EFB-B8DD-E1BD72D3A723}"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31C2081-A6E9-470C-9697-4189EE9E1687}"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6AC39DC-D296-43D1-ADB4-1BD116149458}"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309BE1E-941C-4DE9-8C6A-3EE2D4490120}"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9AA488B-37B0-4B4A-A5CD-10EAAFE4F841}"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28560" y="365040"/>
            <a:ext cx="7886160" cy="132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ftr" idx="1"/>
          </p:nvPr>
        </p:nvSpPr>
        <p:spPr>
          <a:xfrm>
            <a:off x="3029040" y="6356520"/>
            <a:ext cx="308556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2"/>
          </p:nvPr>
        </p:nvSpPr>
        <p:spPr>
          <a:xfrm>
            <a:off x="6458040" y="6356520"/>
            <a:ext cx="2056680" cy="364320"/>
          </a:xfrm>
          <a:prstGeom prst="rect">
            <a:avLst/>
          </a:prstGeom>
          <a:noFill/>
          <a:ln w="0">
            <a:noFill/>
          </a:ln>
        </p:spPr>
        <p:txBody>
          <a:bodyPr lIns="90000" rIns="90000" tIns="45000" bIns="45000" anchor="ctr">
            <a:noAutofit/>
          </a:bodyPr>
          <a:lstStyle>
            <a:lvl1pPr algn="r">
              <a:lnSpc>
                <a:spcPct val="100000"/>
              </a:lnSpc>
              <a:buNone/>
              <a:defRPr b="0" lang="fr-FR" sz="1200" spc="-1" strike="noStrike">
                <a:solidFill>
                  <a:srgbClr val="8b8b8b"/>
                </a:solidFill>
                <a:latin typeface="Calibri"/>
              </a:defRPr>
            </a:lvl1pPr>
          </a:lstStyle>
          <a:p>
            <a:pPr algn="r">
              <a:lnSpc>
                <a:spcPct val="100000"/>
              </a:lnSpc>
              <a:buNone/>
            </a:pPr>
            <a:fld id="{DEC2D5F0-F044-4CA7-ACBB-8ACE91D56261}" type="slidenum">
              <a:rPr b="0" lang="fr-FR"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dt" idx="3"/>
          </p:nvPr>
        </p:nvSpPr>
        <p:spPr>
          <a:xfrm>
            <a:off x="628560" y="6356520"/>
            <a:ext cx="20566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029040" y="6356520"/>
            <a:ext cx="308556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6458040" y="6356520"/>
            <a:ext cx="2056680" cy="364320"/>
          </a:xfrm>
          <a:prstGeom prst="rect">
            <a:avLst/>
          </a:prstGeom>
          <a:noFill/>
          <a:ln w="0">
            <a:noFill/>
          </a:ln>
        </p:spPr>
        <p:txBody>
          <a:bodyPr lIns="90000" rIns="90000" tIns="45000" bIns="45000" anchor="ctr">
            <a:noAutofit/>
          </a:bodyPr>
          <a:lstStyle>
            <a:lvl1pPr algn="r">
              <a:lnSpc>
                <a:spcPct val="100000"/>
              </a:lnSpc>
              <a:buNone/>
              <a:defRPr b="0" lang="fr-FR" sz="1200" spc="-1" strike="noStrike">
                <a:solidFill>
                  <a:srgbClr val="8b8b8b"/>
                </a:solidFill>
                <a:latin typeface="Calibri"/>
              </a:defRPr>
            </a:lvl1pPr>
          </a:lstStyle>
          <a:p>
            <a:pPr algn="r">
              <a:lnSpc>
                <a:spcPct val="100000"/>
              </a:lnSpc>
              <a:buNone/>
            </a:pPr>
            <a:fld id="{046C6BD1-C7B2-4192-BD53-F27A95EA3CB4}" type="slidenum">
              <a:rPr b="0" lang="fr-FR"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628560" y="6356520"/>
            <a:ext cx="20566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3029040" y="6356520"/>
            <a:ext cx="308556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83" name="PlaceHolder 2"/>
          <p:cNvSpPr>
            <a:spLocks noGrp="1"/>
          </p:cNvSpPr>
          <p:nvPr>
            <p:ph type="sldNum" idx="8"/>
          </p:nvPr>
        </p:nvSpPr>
        <p:spPr>
          <a:xfrm>
            <a:off x="6458040" y="6356520"/>
            <a:ext cx="2056680" cy="364320"/>
          </a:xfrm>
          <a:prstGeom prst="rect">
            <a:avLst/>
          </a:prstGeom>
          <a:noFill/>
          <a:ln w="0">
            <a:noFill/>
          </a:ln>
        </p:spPr>
        <p:txBody>
          <a:bodyPr lIns="90000" rIns="90000" tIns="45000" bIns="45000" anchor="ctr">
            <a:noAutofit/>
          </a:bodyPr>
          <a:lstStyle>
            <a:lvl1pPr algn="r">
              <a:lnSpc>
                <a:spcPct val="100000"/>
              </a:lnSpc>
              <a:buNone/>
              <a:defRPr b="0" lang="fr-FR" sz="1200" spc="-1" strike="noStrike">
                <a:solidFill>
                  <a:srgbClr val="8b8b8b"/>
                </a:solidFill>
                <a:latin typeface="Calibri"/>
              </a:defRPr>
            </a:lvl1pPr>
          </a:lstStyle>
          <a:p>
            <a:pPr algn="r">
              <a:lnSpc>
                <a:spcPct val="100000"/>
              </a:lnSpc>
              <a:buNone/>
            </a:pPr>
            <a:fld id="{1C4E33B2-365B-4E9A-8E82-9FE314CC116B}" type="slidenum">
              <a:rPr b="0" lang="fr-FR" sz="1200" spc="-1" strike="noStrike">
                <a:solidFill>
                  <a:srgbClr val="8b8b8b"/>
                </a:solidFill>
                <a:latin typeface="Calibri"/>
              </a:rPr>
              <a:t>&lt;number&gt;</a:t>
            </a:fld>
            <a:endParaRPr b="0" lang="en-US" sz="1200" spc="-1" strike="noStrike">
              <a:latin typeface="Times New Roman"/>
            </a:endParaRPr>
          </a:p>
        </p:txBody>
      </p:sp>
      <p:sp>
        <p:nvSpPr>
          <p:cNvPr id="84" name="PlaceHolder 3"/>
          <p:cNvSpPr>
            <a:spLocks noGrp="1"/>
          </p:cNvSpPr>
          <p:nvPr>
            <p:ph type="dt" idx="9"/>
          </p:nvPr>
        </p:nvSpPr>
        <p:spPr>
          <a:xfrm>
            <a:off x="628560" y="6356520"/>
            <a:ext cx="20566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628560" y="365040"/>
            <a:ext cx="7886520" cy="1325160"/>
          </a:xfrm>
          <a:prstGeom prst="rect">
            <a:avLst/>
          </a:prstGeom>
          <a:noFill/>
          <a:ln w="0">
            <a:noFill/>
          </a:ln>
        </p:spPr>
        <p:txBody>
          <a:bodyPr anchor="ctr">
            <a:noAutofit/>
          </a:bodyPr>
          <a:p>
            <a:pPr>
              <a:lnSpc>
                <a:spcPct val="90000"/>
              </a:lnSpc>
              <a:buNone/>
            </a:pPr>
            <a:r>
              <a:rPr b="0" lang="fr-CA" sz="4400" spc="-1" strike="noStrike">
                <a:solidFill>
                  <a:srgbClr val="000000"/>
                </a:solidFill>
                <a:latin typeface="Arial Nova"/>
              </a:rPr>
              <a:t>Modifier le style du titre</a:t>
            </a:r>
            <a:endParaRPr b="0" lang="en-US" sz="4400" spc="-1" strike="noStrike">
              <a:solidFill>
                <a:srgbClr val="000000"/>
              </a:solidFill>
              <a:latin typeface="Abadi"/>
            </a:endParaRPr>
          </a:p>
        </p:txBody>
      </p:sp>
      <p:sp>
        <p:nvSpPr>
          <p:cNvPr id="124" name="PlaceHolder 2"/>
          <p:cNvSpPr>
            <a:spLocks noGrp="1"/>
          </p:cNvSpPr>
          <p:nvPr>
            <p:ph type="body"/>
          </p:nvPr>
        </p:nvSpPr>
        <p:spPr>
          <a:xfrm>
            <a:off x="628560" y="1825560"/>
            <a:ext cx="7886520" cy="4350960"/>
          </a:xfrm>
          <a:prstGeom prst="rect">
            <a:avLst/>
          </a:prstGeom>
          <a:noFill/>
          <a:ln w="0">
            <a:noFill/>
          </a:ln>
        </p:spPr>
        <p:txBody>
          <a:bodyPr anchor="t">
            <a:noAutofit/>
          </a:bodyPr>
          <a:p>
            <a:pPr marL="432000" indent="-324000">
              <a:lnSpc>
                <a:spcPct val="90000"/>
              </a:lnSpc>
              <a:spcBef>
                <a:spcPts val="1001"/>
              </a:spcBef>
              <a:buClr>
                <a:srgbClr val="000000"/>
              </a:buClr>
              <a:buSzPct val="45000"/>
              <a:buFont typeface="Wingdings" charset="2"/>
              <a:buChar char=""/>
            </a:pPr>
            <a:r>
              <a:rPr b="0" lang="fr-CA" sz="2800" spc="-1" strike="noStrike">
                <a:solidFill>
                  <a:srgbClr val="000000"/>
                </a:solidFill>
                <a:latin typeface="Abadi"/>
              </a:rPr>
              <a:t>Cliquez pour modifier les styles du texte du masque</a:t>
            </a:r>
            <a:endParaRPr b="0" lang="en-US" sz="2800" spc="-1" strike="noStrike">
              <a:solidFill>
                <a:srgbClr val="000000"/>
              </a:solidFill>
              <a:latin typeface="Abadi"/>
            </a:endParaRPr>
          </a:p>
          <a:p>
            <a:pPr lvl="1" marL="864000" indent="-324000">
              <a:lnSpc>
                <a:spcPct val="90000"/>
              </a:lnSpc>
              <a:spcBef>
                <a:spcPts val="499"/>
              </a:spcBef>
              <a:buClr>
                <a:srgbClr val="000000"/>
              </a:buClr>
              <a:buSzPct val="75000"/>
              <a:buFont typeface="Symbol" charset="2"/>
              <a:buChar char=""/>
            </a:pPr>
            <a:r>
              <a:rPr b="0" lang="fr-CA" sz="2400" spc="-1" strike="noStrike">
                <a:solidFill>
                  <a:srgbClr val="000000"/>
                </a:solidFill>
                <a:latin typeface="Abadi"/>
              </a:rPr>
              <a:t>Deuxième niveau</a:t>
            </a:r>
            <a:endParaRPr b="0" lang="en-US" sz="2400" spc="-1" strike="noStrike">
              <a:solidFill>
                <a:srgbClr val="000000"/>
              </a:solidFill>
              <a:latin typeface="Abadi"/>
            </a:endParaRPr>
          </a:p>
          <a:p>
            <a:pPr lvl="2" marL="1296000" indent="-288000">
              <a:lnSpc>
                <a:spcPct val="90000"/>
              </a:lnSpc>
              <a:spcBef>
                <a:spcPts val="499"/>
              </a:spcBef>
              <a:buClr>
                <a:srgbClr val="000000"/>
              </a:buClr>
              <a:buSzPct val="45000"/>
              <a:buFont typeface="Wingdings" charset="2"/>
              <a:buChar char=""/>
            </a:pPr>
            <a:r>
              <a:rPr b="0" lang="fr-CA" sz="2000" spc="-1" strike="noStrike">
                <a:solidFill>
                  <a:srgbClr val="000000"/>
                </a:solidFill>
                <a:latin typeface="Abadi"/>
              </a:rPr>
              <a:t>Troisième niveau</a:t>
            </a:r>
            <a:endParaRPr b="0" lang="en-US" sz="2000" spc="-1" strike="noStrike">
              <a:solidFill>
                <a:srgbClr val="000000"/>
              </a:solidFill>
              <a:latin typeface="Abadi"/>
            </a:endParaRPr>
          </a:p>
          <a:p>
            <a:pPr lvl="3" marL="1728000" indent="-216000">
              <a:lnSpc>
                <a:spcPct val="90000"/>
              </a:lnSpc>
              <a:spcBef>
                <a:spcPts val="499"/>
              </a:spcBef>
              <a:buClr>
                <a:srgbClr val="000000"/>
              </a:buClr>
              <a:buSzPct val="75000"/>
              <a:buFont typeface="Symbol" charset="2"/>
              <a:buChar char=""/>
            </a:pPr>
            <a:r>
              <a:rPr b="0" lang="fr-CA" sz="1800" spc="-1" strike="noStrike">
                <a:solidFill>
                  <a:srgbClr val="000000"/>
                </a:solidFill>
                <a:latin typeface="Abadi"/>
              </a:rPr>
              <a:t>Quatrième niveau</a:t>
            </a:r>
            <a:endParaRPr b="0" lang="en-US" sz="1800" spc="-1" strike="noStrike">
              <a:solidFill>
                <a:srgbClr val="000000"/>
              </a:solidFill>
              <a:latin typeface="Abadi"/>
            </a:endParaRPr>
          </a:p>
          <a:p>
            <a:pPr lvl="4" marL="2160000" indent="-216000">
              <a:lnSpc>
                <a:spcPct val="90000"/>
              </a:lnSpc>
              <a:spcBef>
                <a:spcPts val="499"/>
              </a:spcBef>
              <a:buClr>
                <a:srgbClr val="000000"/>
              </a:buClr>
              <a:buSzPct val="45000"/>
              <a:buFont typeface="Wingdings" charset="2"/>
              <a:buChar char=""/>
            </a:pPr>
            <a:r>
              <a:rPr b="0" lang="fr-CA" sz="1800" spc="-1" strike="noStrike">
                <a:solidFill>
                  <a:srgbClr val="000000"/>
                </a:solidFill>
                <a:latin typeface="Abadi"/>
              </a:rPr>
              <a:t>Cinquième niveau</a:t>
            </a:r>
            <a:endParaRPr b="0" lang="en-US" sz="1800" spc="-1" strike="noStrike">
              <a:solidFill>
                <a:srgbClr val="000000"/>
              </a:solidFill>
              <a:latin typeface="Abadi"/>
            </a:endParaRPr>
          </a:p>
        </p:txBody>
      </p:sp>
      <p:sp>
        <p:nvSpPr>
          <p:cNvPr id="125" name="PlaceHolder 3"/>
          <p:cNvSpPr>
            <a:spLocks noGrp="1"/>
          </p:cNvSpPr>
          <p:nvPr>
            <p:ph type="dt" idx="10"/>
          </p:nvPr>
        </p:nvSpPr>
        <p:spPr>
          <a:xfrm>
            <a:off x="628560" y="6356520"/>
            <a:ext cx="2057040" cy="364680"/>
          </a:xfrm>
          <a:prstGeom prst="rect">
            <a:avLst/>
          </a:prstGeom>
          <a:noFill/>
          <a:ln w="0">
            <a:noFill/>
          </a:ln>
        </p:spPr>
        <p:txBody>
          <a:bodyPr anchor="ctr">
            <a:noAutofit/>
          </a:bodyPr>
          <a:lstStyle>
            <a:lvl1pPr>
              <a:lnSpc>
                <a:spcPct val="100000"/>
              </a:lnSpc>
              <a:buNone/>
              <a:defRPr b="0" lang="fr-FR" sz="1200" spc="-1" strike="noStrike">
                <a:solidFill>
                  <a:srgbClr val="8b8b8b"/>
                </a:solidFill>
                <a:latin typeface="Abadi"/>
              </a:defRPr>
            </a:lvl1pPr>
          </a:lstStyle>
          <a:p>
            <a:pPr>
              <a:lnSpc>
                <a:spcPct val="100000"/>
              </a:lnSpc>
              <a:buNone/>
            </a:pPr>
            <a:r>
              <a:rPr b="0" lang="fr-FR" sz="1200" spc="-1" strike="noStrike">
                <a:solidFill>
                  <a:srgbClr val="8b8b8b"/>
                </a:solidFill>
                <a:latin typeface="Abadi"/>
              </a:rPr>
              <a:t>&lt;date/time&gt;</a:t>
            </a:r>
            <a:endParaRPr b="0" lang="en-US" sz="1200" spc="-1" strike="noStrike">
              <a:latin typeface="Times New Roman"/>
            </a:endParaRPr>
          </a:p>
        </p:txBody>
      </p:sp>
      <p:sp>
        <p:nvSpPr>
          <p:cNvPr id="126" name="PlaceHolder 4"/>
          <p:cNvSpPr>
            <a:spLocks noGrp="1"/>
          </p:cNvSpPr>
          <p:nvPr>
            <p:ph type="ftr" idx="11"/>
          </p:nvPr>
        </p:nvSpPr>
        <p:spPr>
          <a:xfrm>
            <a:off x="3029040" y="6356520"/>
            <a:ext cx="30859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27" name="PlaceHolder 5"/>
          <p:cNvSpPr>
            <a:spLocks noGrp="1"/>
          </p:cNvSpPr>
          <p:nvPr>
            <p:ph type="sldNum" idx="12"/>
          </p:nvPr>
        </p:nvSpPr>
        <p:spPr>
          <a:xfrm>
            <a:off x="6458040" y="6356520"/>
            <a:ext cx="2057040" cy="364680"/>
          </a:xfrm>
          <a:prstGeom prst="rect">
            <a:avLst/>
          </a:prstGeom>
          <a:noFill/>
          <a:ln w="0">
            <a:noFill/>
          </a:ln>
        </p:spPr>
        <p:txBody>
          <a:bodyPr anchor="ctr">
            <a:noAutofit/>
          </a:bodyPr>
          <a:lstStyle>
            <a:lvl1pPr algn="r">
              <a:lnSpc>
                <a:spcPct val="100000"/>
              </a:lnSpc>
              <a:buNone/>
              <a:defRPr b="0" lang="fr-FR" sz="1200" spc="-1" strike="noStrike">
                <a:solidFill>
                  <a:srgbClr val="8b8b8b"/>
                </a:solidFill>
                <a:latin typeface="Abadi"/>
              </a:defRPr>
            </a:lvl1pPr>
          </a:lstStyle>
          <a:p>
            <a:pPr algn="r">
              <a:lnSpc>
                <a:spcPct val="100000"/>
              </a:lnSpc>
              <a:buNone/>
            </a:pPr>
            <a:fld id="{495C00AB-1B07-4B87-ADD4-BCCBD418E37D}" type="slidenum">
              <a:rPr b="0" lang="fr-FR" sz="1200" spc="-1" strike="noStrike">
                <a:solidFill>
                  <a:srgbClr val="8b8b8b"/>
                </a:solidFill>
                <a:latin typeface="Abad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hyperlink" Target="mailto:mtjfirst@yahoo.fr" TargetMode="External"/><Relationship Id="rId4" Type="http://schemas.openxmlformats.org/officeDocument/2006/relationships/hyperlink" Target="mailto:uli.raich@gmail.com" TargetMode="External"/><Relationship Id="rId5" Type="http://schemas.openxmlformats.org/officeDocument/2006/relationships/hyperlink" Target="mailto:bertrand.tchanche@uadb.edu.sn" TargetMode="External"/><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Rectangle 32"/>
          <p:cNvSpPr/>
          <p:nvPr/>
        </p:nvSpPr>
        <p:spPr>
          <a:xfrm>
            <a:off x="0" y="0"/>
            <a:ext cx="9143280" cy="6857280"/>
          </a:xfrm>
          <a:prstGeom prst="rect">
            <a:avLst/>
          </a:prstGeom>
          <a:solidFill>
            <a:srgbClr val="ffffff"/>
          </a:solidFill>
          <a:ln w="25560">
            <a:noFill/>
          </a:ln>
        </p:spPr>
        <p:style>
          <a:lnRef idx="0"/>
          <a:fillRef idx="0"/>
          <a:effectRef idx="0"/>
          <a:fontRef idx="minor"/>
        </p:style>
      </p:sp>
      <p:sp>
        <p:nvSpPr>
          <p:cNvPr id="171" name="PlaceHolder 1"/>
          <p:cNvSpPr>
            <a:spLocks noGrp="1"/>
          </p:cNvSpPr>
          <p:nvPr>
            <p:ph type="title"/>
          </p:nvPr>
        </p:nvSpPr>
        <p:spPr>
          <a:xfrm>
            <a:off x="460440" y="300240"/>
            <a:ext cx="5244840" cy="3891960"/>
          </a:xfrm>
          <a:prstGeom prst="rect">
            <a:avLst/>
          </a:prstGeom>
          <a:solidFill>
            <a:srgbClr val="c5e0b4"/>
          </a:solidFill>
          <a:ln w="6480">
            <a:solidFill>
              <a:srgbClr val="92d050"/>
            </a:solidFill>
            <a:miter/>
          </a:ln>
        </p:spPr>
        <p:txBody>
          <a:bodyPr lIns="0" rIns="0" tIns="0" bIns="0" anchor="b">
            <a:normAutofit/>
          </a:bodyPr>
          <a:p>
            <a:pPr>
              <a:lnSpc>
                <a:spcPct val="90000"/>
              </a:lnSpc>
              <a:buNone/>
            </a:pPr>
            <a:r>
              <a:rPr b="0" lang="fr-SN" sz="4000" spc="-1" strike="noStrike">
                <a:solidFill>
                  <a:srgbClr val="000000"/>
                </a:solidFill>
                <a:latin typeface="Arial Nova"/>
              </a:rPr>
              <a:t>AIR QUALITY AND  IoT-BASED AIR SENSORS  – </a:t>
            </a:r>
            <a:br>
              <a:rPr sz="4000"/>
            </a:br>
            <a:br>
              <a:rPr sz="4000"/>
            </a:br>
            <a:r>
              <a:rPr b="0" lang="fr-SN" sz="4000" spc="-1" strike="noStrike">
                <a:solidFill>
                  <a:srgbClr val="000000"/>
                </a:solidFill>
                <a:latin typeface="Arial Nova"/>
              </a:rPr>
              <a:t>PART 2:</a:t>
            </a:r>
            <a:br>
              <a:rPr sz="4000"/>
            </a:br>
            <a:r>
              <a:rPr b="0" lang="fr-SN" sz="4000" spc="-1" strike="noStrike">
                <a:solidFill>
                  <a:srgbClr val="000000"/>
                </a:solidFill>
                <a:latin typeface="Arial Nova"/>
              </a:rPr>
              <a:t>MICROPROCESSORS</a:t>
            </a:r>
            <a:endParaRPr b="0" lang="en-US" sz="4000" spc="-1" strike="noStrike">
              <a:latin typeface="Arial"/>
            </a:endParaRPr>
          </a:p>
        </p:txBody>
      </p:sp>
      <p:sp>
        <p:nvSpPr>
          <p:cNvPr id="172" name="sketch line"/>
          <p:cNvSpPr/>
          <p:nvPr/>
        </p:nvSpPr>
        <p:spPr>
          <a:xfrm>
            <a:off x="536040" y="4409280"/>
            <a:ext cx="3182040" cy="17640"/>
          </a:xfrm>
          <a:custGeom>
            <a:avLst/>
            <a:gdLst/>
            <a:ahLst/>
            <a:rect l="l" t="t" r="r" b="b"/>
            <a:pathLst>
              <a:path fill="none" w="3182692" h="18288">
                <a:moveTo>
                  <a:pt x="0" y="0"/>
                </a:moveTo>
                <a:cubicBezTo>
                  <a:pt x="145195" y="-37571"/>
                  <a:pt x="472618" y="-13696"/>
                  <a:pt x="604711" y="0"/>
                </a:cubicBezTo>
                <a:cubicBezTo>
                  <a:pt x="706652" y="-3280"/>
                  <a:pt x="1039328" y="-8567"/>
                  <a:pt x="1241250" y="0"/>
                </a:cubicBezTo>
                <a:cubicBezTo>
                  <a:pt x="1405712" y="-7891"/>
                  <a:pt x="1711158" y="8053"/>
                  <a:pt x="1909615" y="0"/>
                </a:cubicBezTo>
                <a:cubicBezTo>
                  <a:pt x="2107436" y="-40150"/>
                  <a:pt x="2247192" y="19443"/>
                  <a:pt x="2577981" y="0"/>
                </a:cubicBezTo>
                <a:cubicBezTo>
                  <a:pt x="2894393" y="-5855"/>
                  <a:pt x="3041563" y="17846"/>
                  <a:pt x="3182692" y="0"/>
                </a:cubicBezTo>
                <a:cubicBezTo>
                  <a:pt x="3181973" y="8390"/>
                  <a:pt x="3182735" y="11854"/>
                  <a:pt x="3182692" y="18288"/>
                </a:cubicBezTo>
                <a:cubicBezTo>
                  <a:pt x="2975928" y="57450"/>
                  <a:pt x="2667693" y="19406"/>
                  <a:pt x="2482500" y="18288"/>
                </a:cubicBezTo>
                <a:cubicBezTo>
                  <a:pt x="2299734" y="36912"/>
                  <a:pt x="1925962" y="9303"/>
                  <a:pt x="1782308" y="18288"/>
                </a:cubicBezTo>
                <a:cubicBezTo>
                  <a:pt x="1635580" y="20546"/>
                  <a:pt x="1257854" y="-3663"/>
                  <a:pt x="1145769" y="18288"/>
                </a:cubicBezTo>
                <a:cubicBezTo>
                  <a:pt x="1025065" y="56574"/>
                  <a:pt x="247799" y="-11536"/>
                  <a:pt x="0" y="18288"/>
                </a:cubicBezTo>
                <a:cubicBezTo>
                  <a:pt x="-405" y="13204"/>
                  <a:pt x="-1092" y="5311"/>
                  <a:pt x="0" y="0"/>
                </a:cubicBezTo>
                <a:close/>
              </a:path>
              <a:path stroke="0" w="3182692" h="18288">
                <a:moveTo>
                  <a:pt x="0" y="0"/>
                </a:moveTo>
                <a:cubicBezTo>
                  <a:pt x="288308" y="19724"/>
                  <a:pt x="431183" y="-26509"/>
                  <a:pt x="604711" y="0"/>
                </a:cubicBezTo>
                <a:cubicBezTo>
                  <a:pt x="795174" y="4405"/>
                  <a:pt x="950067" y="22541"/>
                  <a:pt x="1145769" y="0"/>
                </a:cubicBezTo>
                <a:cubicBezTo>
                  <a:pt x="1301850" y="7702"/>
                  <a:pt x="1499974" y="-70469"/>
                  <a:pt x="1845961" y="0"/>
                </a:cubicBezTo>
                <a:cubicBezTo>
                  <a:pt x="2191264" y="15313"/>
                  <a:pt x="2307232" y="-97"/>
                  <a:pt x="2450673" y="0"/>
                </a:cubicBezTo>
                <a:cubicBezTo>
                  <a:pt x="2596405" y="-19465"/>
                  <a:pt x="3033067" y="-31048"/>
                  <a:pt x="3182692" y="0"/>
                </a:cubicBezTo>
                <a:cubicBezTo>
                  <a:pt x="3182066" y="4696"/>
                  <a:pt x="3183370" y="10269"/>
                  <a:pt x="3182692" y="18288"/>
                </a:cubicBezTo>
                <a:cubicBezTo>
                  <a:pt x="3091120" y="-23022"/>
                  <a:pt x="2811074" y="61693"/>
                  <a:pt x="2546154" y="18288"/>
                </a:cubicBezTo>
                <a:cubicBezTo>
                  <a:pt x="2285186" y="27529"/>
                  <a:pt x="2090205" y="-22321"/>
                  <a:pt x="1845961" y="18288"/>
                </a:cubicBezTo>
                <a:cubicBezTo>
                  <a:pt x="1599794" y="31493"/>
                  <a:pt x="1466284" y="37447"/>
                  <a:pt x="1304904" y="18288"/>
                </a:cubicBezTo>
                <a:cubicBezTo>
                  <a:pt x="1189365" y="43775"/>
                  <a:pt x="952251" y="23461"/>
                  <a:pt x="668365" y="18288"/>
                </a:cubicBezTo>
                <a:cubicBezTo>
                  <a:pt x="407868" y="43595"/>
                  <a:pt x="284672" y="-9405"/>
                  <a:pt x="0" y="18288"/>
                </a:cubicBezTo>
                <a:cubicBezTo>
                  <a:pt x="527" y="9891"/>
                  <a:pt x="870" y="7012"/>
                  <a:pt x="0" y="0"/>
                </a:cubicBezTo>
                <a:close/>
              </a:path>
              <a:path fill="none" stroke="0" w="3182692" h="18288">
                <a:moveTo>
                  <a:pt x="0" y="0"/>
                </a:moveTo>
                <a:cubicBezTo>
                  <a:pt x="108839" y="-32375"/>
                  <a:pt x="447732" y="16552"/>
                  <a:pt x="604711" y="0"/>
                </a:cubicBezTo>
                <a:cubicBezTo>
                  <a:pt x="781899" y="-548"/>
                  <a:pt x="1052060" y="7118"/>
                  <a:pt x="1241250" y="0"/>
                </a:cubicBezTo>
                <a:cubicBezTo>
                  <a:pt x="1399482" y="14083"/>
                  <a:pt x="1706293" y="54730"/>
                  <a:pt x="1909615" y="0"/>
                </a:cubicBezTo>
                <a:cubicBezTo>
                  <a:pt x="2085313" y="-24404"/>
                  <a:pt x="2264415" y="16988"/>
                  <a:pt x="2577981" y="0"/>
                </a:cubicBezTo>
                <a:cubicBezTo>
                  <a:pt x="2926098" y="-10318"/>
                  <a:pt x="3036314" y="-14769"/>
                  <a:pt x="3182692" y="0"/>
                </a:cubicBezTo>
                <a:cubicBezTo>
                  <a:pt x="3181841" y="8135"/>
                  <a:pt x="3181636" y="12730"/>
                  <a:pt x="3182692" y="18288"/>
                </a:cubicBezTo>
                <a:cubicBezTo>
                  <a:pt x="2996012" y="-1231"/>
                  <a:pt x="2669008" y="27395"/>
                  <a:pt x="2482500" y="18288"/>
                </a:cubicBezTo>
                <a:cubicBezTo>
                  <a:pt x="2296543" y="21246"/>
                  <a:pt x="1935236" y="7938"/>
                  <a:pt x="1782308" y="18288"/>
                </a:cubicBezTo>
                <a:cubicBezTo>
                  <a:pt x="1607683" y="25490"/>
                  <a:pt x="1291498" y="1369"/>
                  <a:pt x="1145769" y="18288"/>
                </a:cubicBezTo>
                <a:cubicBezTo>
                  <a:pt x="1015407" y="55325"/>
                  <a:pt x="262557" y="26571"/>
                  <a:pt x="0" y="18288"/>
                </a:cubicBezTo>
                <a:cubicBezTo>
                  <a:pt x="508" y="13336"/>
                  <a:pt x="437" y="7274"/>
                  <a:pt x="0" y="0"/>
                </a:cubicBezTo>
                <a:close/>
              </a:path>
            </a:pathLst>
          </a:custGeom>
          <a:solidFill>
            <a:srgbClr val="ed7d31"/>
          </a:solidFill>
          <a:ln cap="rnd" w="38160">
            <a:solidFill>
              <a:srgbClr val="ed7d31"/>
            </a:solidFill>
            <a:round/>
          </a:ln>
        </p:spPr>
        <p:style>
          <a:lnRef idx="0"/>
          <a:fillRef idx="0"/>
          <a:effectRef idx="0"/>
          <a:fontRef idx="minor"/>
        </p:style>
      </p:sp>
      <p:pic>
        <p:nvPicPr>
          <p:cNvPr id="173" name="Picture 2" descr="https://ecp.yusercontent.com/mail?url=https%3A%2F%2Fci3.googleusercontent.com%2Fmail-sig%2FAIorK4zYthCsQL07U8UwhmQhHPDVgzCjSCdHKTydu3h7EPrUFtQmIZelBXwXDO13j-7CTAdBOfjpUnw&amp;t=1690365610&amp;ymreqid=402c2a06-0524-cd50-1ce6-4b0001016a00&amp;sig=920gylyWStXmmWM7FRX8Bw--~D"/>
          <p:cNvPicPr/>
          <p:nvPr/>
        </p:nvPicPr>
        <p:blipFill>
          <a:blip r:embed="rId1"/>
          <a:stretch/>
        </p:blipFill>
        <p:spPr>
          <a:xfrm>
            <a:off x="6688800" y="4409280"/>
            <a:ext cx="2116440" cy="2116440"/>
          </a:xfrm>
          <a:prstGeom prst="rect">
            <a:avLst/>
          </a:prstGeom>
          <a:ln w="0">
            <a:noFill/>
          </a:ln>
        </p:spPr>
      </p:pic>
      <p:pic>
        <p:nvPicPr>
          <p:cNvPr id="174" name="Image 7" descr=""/>
          <p:cNvPicPr/>
          <p:nvPr/>
        </p:nvPicPr>
        <p:blipFill>
          <a:blip r:embed="rId2"/>
          <a:stretch/>
        </p:blipFill>
        <p:spPr>
          <a:xfrm>
            <a:off x="6883200" y="3032640"/>
            <a:ext cx="1602720" cy="992880"/>
          </a:xfrm>
          <a:prstGeom prst="rect">
            <a:avLst/>
          </a:prstGeom>
          <a:ln w="0">
            <a:noFill/>
          </a:ln>
        </p:spPr>
      </p:pic>
      <p:pic>
        <p:nvPicPr>
          <p:cNvPr id="175" name="Image 3" descr=""/>
          <p:cNvPicPr/>
          <p:nvPr/>
        </p:nvPicPr>
        <p:blipFill>
          <a:blip r:embed="rId3"/>
          <a:stretch/>
        </p:blipFill>
        <p:spPr>
          <a:xfrm>
            <a:off x="6959520" y="664920"/>
            <a:ext cx="1450080" cy="1425960"/>
          </a:xfrm>
          <a:prstGeom prst="rect">
            <a:avLst/>
          </a:prstGeom>
          <a:ln w="0">
            <a:noFill/>
          </a:ln>
        </p:spPr>
      </p:pic>
      <p:sp>
        <p:nvSpPr>
          <p:cNvPr id="176" name="ZoneTexte 8"/>
          <p:cNvSpPr/>
          <p:nvPr/>
        </p:nvSpPr>
        <p:spPr>
          <a:xfrm>
            <a:off x="480240" y="4647600"/>
            <a:ext cx="5018760" cy="638280"/>
          </a:xfrm>
          <a:prstGeom prst="rect">
            <a:avLst/>
          </a:prstGeom>
          <a:solidFill>
            <a:srgbClr val="92d050"/>
          </a:solidFill>
          <a:ln w="0">
            <a:noFill/>
          </a:ln>
        </p:spPr>
        <p:style>
          <a:lnRef idx="0"/>
          <a:fillRef idx="0"/>
          <a:effectRef idx="0"/>
          <a:fontRef idx="minor"/>
        </p:style>
        <p:txBody>
          <a:bodyPr lIns="90000" rIns="90000" tIns="45000" bIns="45000" anchor="t">
            <a:spAutoFit/>
          </a:bodyPr>
          <a:p>
            <a:pPr algn="ctr">
              <a:lnSpc>
                <a:spcPct val="100000"/>
              </a:lnSpc>
              <a:buNone/>
            </a:pPr>
            <a:r>
              <a:rPr b="0" lang="fr-FR" sz="1800" spc="-1" strike="noStrike">
                <a:solidFill>
                  <a:srgbClr val="000000"/>
                </a:solidFill>
                <a:latin typeface="Arial Nova"/>
                <a:ea typeface="DejaVu Sans"/>
              </a:rPr>
              <a:t>DEMO N° 3</a:t>
            </a:r>
            <a:endParaRPr b="0" lang="en-US" sz="1800" spc="-1" strike="noStrike">
              <a:latin typeface="Arial"/>
            </a:endParaRPr>
          </a:p>
          <a:p>
            <a:pPr algn="ctr">
              <a:lnSpc>
                <a:spcPct val="100000"/>
              </a:lnSpc>
              <a:buNone/>
            </a:pPr>
            <a:r>
              <a:rPr b="0" lang="en-US" sz="1800" spc="-1" strike="noStrike">
                <a:solidFill>
                  <a:srgbClr val="000000"/>
                </a:solidFill>
                <a:latin typeface="Arial Nova"/>
                <a:ea typeface="DejaVu Sans"/>
              </a:rPr>
              <a:t>ESP32/Wi-Fi module/PMS5003</a:t>
            </a:r>
            <a:endParaRPr b="0" lang="en-US" sz="1800" spc="-1" strike="noStrike">
              <a:latin typeface="Arial"/>
            </a:endParaRPr>
          </a:p>
        </p:txBody>
      </p:sp>
      <p:sp>
        <p:nvSpPr>
          <p:cNvPr id="177" name="ZoneTexte 9"/>
          <p:cNvSpPr/>
          <p:nvPr/>
        </p:nvSpPr>
        <p:spPr>
          <a:xfrm>
            <a:off x="536040" y="5601960"/>
            <a:ext cx="4962960" cy="363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fr-SN" sz="1800" spc="-1" strike="noStrike">
                <a:solidFill>
                  <a:srgbClr val="000000"/>
                </a:solidFill>
                <a:latin typeface="Arial Nova"/>
                <a:ea typeface="DejaVu Sans"/>
              </a:rPr>
              <a:t>Uli Raich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Rectangle 1"/>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29" name="PlaceHolder 1"/>
          <p:cNvSpPr>
            <a:spLocks noGrp="1"/>
          </p:cNvSpPr>
          <p:nvPr>
            <p:ph type="title"/>
          </p:nvPr>
        </p:nvSpPr>
        <p:spPr>
          <a:xfrm>
            <a:off x="4140000" y="640080"/>
            <a:ext cx="4535640" cy="3565440"/>
          </a:xfrm>
          <a:prstGeom prst="rect">
            <a:avLst/>
          </a:prstGeom>
          <a:noFill/>
          <a:ln w="0">
            <a:noFill/>
          </a:ln>
        </p:spPr>
        <p:txBody>
          <a:bodyPr lIns="90000" rIns="90000" tIns="45000" bIns="45000" anchor="b">
            <a:normAutofit/>
          </a:bodyPr>
          <a:p>
            <a:pPr algn="ctr">
              <a:lnSpc>
                <a:spcPct val="90000"/>
              </a:lnSpc>
              <a:buNone/>
            </a:pPr>
            <a:r>
              <a:rPr b="1" lang="en-US" sz="2800" spc="-1" strike="noStrike">
                <a:solidFill>
                  <a:srgbClr val="000000"/>
                </a:solidFill>
                <a:latin typeface="Arial Nova"/>
              </a:rPr>
              <a:t>2. </a:t>
            </a:r>
            <a:br>
              <a:rPr sz="2800"/>
            </a:br>
            <a:r>
              <a:rPr b="1" lang="en-US" sz="2800" spc="-1" strike="noStrike">
                <a:latin typeface="Arial Nova"/>
              </a:rPr>
              <a:t>FIRST </a:t>
            </a:r>
            <a:r>
              <a:rPr b="1" lang="en-US" sz="2800" spc="-1" strike="noStrike">
                <a:solidFill>
                  <a:srgbClr val="000000"/>
                </a:solidFill>
                <a:latin typeface="Arial Nova"/>
              </a:rPr>
              <a:t>PROCESSORS </a:t>
            </a:r>
            <a:endParaRPr b="0" lang="en-US" sz="2800" spc="-1" strike="noStrike">
              <a:latin typeface="Arial"/>
            </a:endParaRPr>
          </a:p>
        </p:txBody>
      </p:sp>
      <p:sp>
        <p:nvSpPr>
          <p:cNvPr id="230" name="Picture 3"/>
          <p:cNvSpPr/>
          <p:nvPr/>
        </p:nvSpPr>
        <p:spPr>
          <a:xfrm>
            <a:off x="650160" y="1216800"/>
            <a:ext cx="3179160" cy="3462480"/>
          </a:xfrm>
          <a:custGeom>
            <a:avLst/>
            <a:gdLst/>
            <a:ah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blipFill rotWithShape="0">
            <a:blip r:embed="rId1"/>
            <a:srcRect/>
            <a:stretch/>
          </a:blipFill>
          <a:ln w="0">
            <a:noFill/>
          </a:ln>
        </p:spPr>
        <p:style>
          <a:lnRef idx="0"/>
          <a:fillRef idx="0"/>
          <a:effectRef idx="0"/>
          <a:fontRef idx="minor"/>
        </p:style>
      </p:sp>
      <p:sp>
        <p:nvSpPr>
          <p:cNvPr id="231" name="sketchy line 2"/>
          <p:cNvSpPr/>
          <p:nvPr/>
        </p:nvSpPr>
        <p:spPr>
          <a:xfrm>
            <a:off x="5314320" y="4409280"/>
            <a:ext cx="2605320" cy="17640"/>
          </a:xfrm>
          <a:custGeom>
            <a:avLst/>
            <a:gdLst/>
            <a:ahLst/>
            <a:rect l="l" t="t" r="r" b="b"/>
            <a:pathLst>
              <a:path fill="none" w="2606040" h="18288">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stroke="0" w="2606040" h="18288">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fill="none" stroke="0" w="2606040" h="18288">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rgbClr val="ed7d31"/>
          </a:solidFill>
          <a:ln cap="rnd" w="44280">
            <a:solidFill>
              <a:srgbClr val="ed7d3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2"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33"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000" spc="-1" strike="noStrike">
                <a:solidFill>
                  <a:srgbClr val="000000"/>
                </a:solidFill>
                <a:latin typeface="Arial Nova"/>
              </a:rPr>
              <a:t>The M6800 Microprocessor</a:t>
            </a:r>
            <a:r>
              <a:rPr b="0" lang="en-US" sz="4700" spc="-1" strike="noStrike">
                <a:solidFill>
                  <a:srgbClr val="000000"/>
                </a:solidFill>
                <a:latin typeface="Arial Nova"/>
              </a:rPr>
              <a:t> </a:t>
            </a:r>
            <a:endParaRPr b="0" lang="en-US" sz="4700" spc="-1" strike="noStrike">
              <a:latin typeface="Arial"/>
            </a:endParaRPr>
          </a:p>
        </p:txBody>
      </p:sp>
      <p:sp>
        <p:nvSpPr>
          <p:cNvPr id="234"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35" name="PlaceHolder 2"/>
          <p:cNvSpPr/>
          <p:nvPr/>
        </p:nvSpPr>
        <p:spPr>
          <a:xfrm>
            <a:off x="683640" y="2277000"/>
            <a:ext cx="4679640" cy="3023640"/>
          </a:xfrm>
          <a:prstGeom prst="rect">
            <a:avLst/>
          </a:prstGeom>
          <a:noFill/>
          <a:ln w="0">
            <a:noFill/>
          </a:ln>
        </p:spPr>
        <p:style>
          <a:lnRef idx="0"/>
          <a:fillRef idx="0"/>
          <a:effectRef idx="0"/>
          <a:fontRef idx="minor"/>
        </p:style>
        <p:txBody>
          <a:bodyPr lIns="0" rIns="0" tIns="0" bIns="0" anchor="t">
            <a:normAutofit fontScale="91000"/>
          </a:bodyPr>
          <a:p>
            <a:pPr algn="just">
              <a:lnSpc>
                <a:spcPct val="90000"/>
              </a:lnSpc>
              <a:buNone/>
            </a:pPr>
            <a:r>
              <a:rPr b="0" lang="en-US" sz="2000" spc="-1" strike="noStrike">
                <a:solidFill>
                  <a:srgbClr val="000000"/>
                </a:solidFill>
                <a:latin typeface="Arial Nova"/>
                <a:ea typeface="DejaVu Sans"/>
              </a:rPr>
              <a:t>Up to the 1970’s computers filled racks or even rooms.</a:t>
            </a:r>
            <a:endParaRPr b="0" lang="en-US" sz="2000" spc="-1" strike="noStrike">
              <a:latin typeface="Arial"/>
            </a:endParaRPr>
          </a:p>
          <a:p>
            <a:pPr algn="just">
              <a:lnSpc>
                <a:spcPct val="90000"/>
              </a:lnSpc>
              <a:buNone/>
            </a:pPr>
            <a:endParaRPr b="0" lang="en-US" sz="2000" spc="-1" strike="noStrike">
              <a:latin typeface="Arial"/>
            </a:endParaRPr>
          </a:p>
          <a:p>
            <a:pPr algn="just">
              <a:lnSpc>
                <a:spcPct val="90000"/>
              </a:lnSpc>
              <a:buNone/>
            </a:pPr>
            <a:r>
              <a:rPr b="0" lang="en-US" sz="2000" spc="-1" strike="noStrike">
                <a:solidFill>
                  <a:srgbClr val="000000"/>
                </a:solidFill>
                <a:latin typeface="Arial Nova"/>
                <a:ea typeface="DejaVu Sans"/>
              </a:rPr>
              <a:t>Then the micro-processor came onto the market integrating a CPU (</a:t>
            </a:r>
            <a:r>
              <a:rPr b="1" lang="en-US" sz="2000" spc="-1" strike="noStrike">
                <a:solidFill>
                  <a:srgbClr val="000000"/>
                </a:solidFill>
                <a:latin typeface="Arial Nova"/>
                <a:ea typeface="DejaVu Sans"/>
              </a:rPr>
              <a:t>C</a:t>
            </a:r>
            <a:r>
              <a:rPr b="0" lang="en-US" sz="2000" spc="-1" strike="noStrike">
                <a:solidFill>
                  <a:srgbClr val="000000"/>
                </a:solidFill>
                <a:latin typeface="Arial Nova"/>
                <a:ea typeface="DejaVu Sans"/>
              </a:rPr>
              <a:t>entral</a:t>
            </a:r>
            <a:r>
              <a:rPr b="1" lang="en-US" sz="2000" spc="-1" strike="noStrike">
                <a:solidFill>
                  <a:srgbClr val="000000"/>
                </a:solidFill>
                <a:latin typeface="Arial Nova"/>
                <a:ea typeface="DejaVu Sans"/>
              </a:rPr>
              <a:t> P</a:t>
            </a:r>
            <a:r>
              <a:rPr b="0" lang="en-US" sz="2000" spc="-1" strike="noStrike">
                <a:solidFill>
                  <a:srgbClr val="000000"/>
                </a:solidFill>
                <a:latin typeface="Arial Nova"/>
                <a:ea typeface="DejaVu Sans"/>
              </a:rPr>
              <a:t>rocessing </a:t>
            </a:r>
            <a:r>
              <a:rPr b="1" lang="en-US" sz="2000" spc="-1" strike="noStrike">
                <a:solidFill>
                  <a:srgbClr val="000000"/>
                </a:solidFill>
                <a:latin typeface="Arial Nova"/>
                <a:ea typeface="DejaVu Sans"/>
              </a:rPr>
              <a:t>U</a:t>
            </a:r>
            <a:r>
              <a:rPr b="0" lang="en-US" sz="2000" spc="-1" strike="noStrike">
                <a:solidFill>
                  <a:srgbClr val="000000"/>
                </a:solidFill>
                <a:latin typeface="Arial Nova"/>
                <a:ea typeface="DejaVu Sans"/>
              </a:rPr>
              <a:t>nit) onto a single silicon chip.</a:t>
            </a:r>
            <a:endParaRPr b="0" lang="en-US" sz="2000" spc="-1" strike="noStrike">
              <a:latin typeface="Arial"/>
            </a:endParaRPr>
          </a:p>
          <a:p>
            <a:pPr algn="just">
              <a:lnSpc>
                <a:spcPct val="90000"/>
              </a:lnSpc>
              <a:buNone/>
            </a:pPr>
            <a:endParaRPr b="0" lang="en-US" sz="2000" spc="-1" strike="noStrike">
              <a:latin typeface="Arial"/>
            </a:endParaRPr>
          </a:p>
          <a:p>
            <a:pPr algn="just">
              <a:lnSpc>
                <a:spcPct val="90000"/>
              </a:lnSpc>
              <a:buNone/>
            </a:pPr>
            <a:r>
              <a:rPr b="0" lang="en-US" sz="2000" spc="-1" strike="noStrike">
                <a:solidFill>
                  <a:srgbClr val="000000"/>
                </a:solidFill>
                <a:latin typeface="Arial Nova"/>
                <a:ea typeface="DejaVu Sans"/>
              </a:rPr>
              <a:t>These devices had no on-chip memory nor on-chip interfaces. A bus system allowed to connect peripherals.</a:t>
            </a:r>
            <a:endParaRPr b="0" lang="en-US" sz="2000" spc="-1" strike="noStrike">
              <a:latin typeface="Arial"/>
            </a:endParaRPr>
          </a:p>
          <a:p>
            <a:pPr algn="just">
              <a:lnSpc>
                <a:spcPct val="90000"/>
              </a:lnSpc>
              <a:buNone/>
            </a:pPr>
            <a:r>
              <a:rPr b="0" lang="en-US" sz="2000" spc="-1" strike="noStrike">
                <a:solidFill>
                  <a:srgbClr val="000000"/>
                </a:solidFill>
                <a:latin typeface="Arial Nova"/>
                <a:ea typeface="DejaVu Sans"/>
              </a:rPr>
              <a:t> </a:t>
            </a:r>
            <a:endParaRPr b="0" lang="en-US" sz="2000" spc="-1" strike="noStrike">
              <a:latin typeface="Arial"/>
            </a:endParaRPr>
          </a:p>
        </p:txBody>
      </p:sp>
      <p:pic>
        <p:nvPicPr>
          <p:cNvPr id="236" name="Image 3" descr=""/>
          <p:cNvPicPr/>
          <p:nvPr/>
        </p:nvPicPr>
        <p:blipFill>
          <a:blip r:embed="rId1"/>
          <a:stretch/>
        </p:blipFill>
        <p:spPr>
          <a:xfrm>
            <a:off x="5724000" y="2758320"/>
            <a:ext cx="2532240" cy="16725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7"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38" name="PlaceHolder 1"/>
          <p:cNvSpPr>
            <a:spLocks noGrp="1"/>
          </p:cNvSpPr>
          <p:nvPr>
            <p:ph type="title"/>
          </p:nvPr>
        </p:nvSpPr>
        <p:spPr>
          <a:xfrm>
            <a:off x="409680" y="476280"/>
            <a:ext cx="8263080" cy="789120"/>
          </a:xfrm>
          <a:prstGeom prst="rect">
            <a:avLst/>
          </a:prstGeom>
          <a:noFill/>
          <a:ln w="0">
            <a:noFill/>
          </a:ln>
        </p:spPr>
        <p:txBody>
          <a:bodyPr lIns="90000" rIns="90000" tIns="45000" bIns="45000" anchor="b">
            <a:normAutofit/>
          </a:bodyPr>
          <a:p>
            <a:pPr>
              <a:lnSpc>
                <a:spcPct val="90000"/>
              </a:lnSpc>
              <a:buNone/>
            </a:pPr>
            <a:r>
              <a:rPr b="0" lang="en-US" sz="4000" spc="-1" strike="noStrike">
                <a:solidFill>
                  <a:srgbClr val="000000"/>
                </a:solidFill>
                <a:latin typeface="Arial Nova"/>
              </a:rPr>
              <a:t>Early Microprocessors systems</a:t>
            </a:r>
            <a:endParaRPr b="0" lang="en-US" sz="4000" spc="-1" strike="noStrike">
              <a:latin typeface="Arial"/>
            </a:endParaRPr>
          </a:p>
        </p:txBody>
      </p:sp>
      <p:sp>
        <p:nvSpPr>
          <p:cNvPr id="239"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40" name="PlaceHolder 2"/>
          <p:cNvSpPr/>
          <p:nvPr/>
        </p:nvSpPr>
        <p:spPr>
          <a:xfrm>
            <a:off x="437400" y="2278440"/>
            <a:ext cx="4223880" cy="3287160"/>
          </a:xfrm>
          <a:prstGeom prst="rect">
            <a:avLst/>
          </a:prstGeom>
          <a:noFill/>
          <a:ln w="0">
            <a:noFill/>
          </a:ln>
        </p:spPr>
        <p:style>
          <a:lnRef idx="0"/>
          <a:fillRef idx="0"/>
          <a:effectRef idx="0"/>
          <a:fontRef idx="minor"/>
        </p:style>
        <p:txBody>
          <a:bodyPr lIns="0" rIns="0" tIns="0" bIns="0" anchor="t">
            <a:normAutofit fontScale="91000"/>
          </a:bodyPr>
          <a:p>
            <a:pPr>
              <a:lnSpc>
                <a:spcPct val="90000"/>
              </a:lnSpc>
              <a:buNone/>
            </a:pPr>
            <a:r>
              <a:rPr b="0" lang="en-US" sz="2000" spc="-1" strike="noStrike">
                <a:solidFill>
                  <a:srgbClr val="000000"/>
                </a:solidFill>
                <a:latin typeface="Arial Nova"/>
                <a:ea typeface="DejaVu Sans"/>
              </a:rPr>
              <a:t>This is how a micro-processor system looked like in the end 1970’s:</a:t>
            </a:r>
            <a:endParaRPr b="0" lang="en-US" sz="20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Arial Nova"/>
                <a:ea typeface="DejaVu Sans"/>
              </a:rPr>
              <a:t>1 MHz clock </a:t>
            </a:r>
            <a:endParaRPr b="0" lang="en-US" sz="20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Arial Nova"/>
                <a:ea typeface="DejaVu Sans"/>
              </a:rPr>
              <a:t>~ 2 kB of ROM (EPROM) memory</a:t>
            </a:r>
            <a:endParaRPr b="0" lang="en-US" sz="20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Arial Nova"/>
                <a:ea typeface="DejaVu Sans"/>
              </a:rPr>
              <a:t>128 bytes of RAM</a:t>
            </a:r>
            <a:endParaRPr b="0" lang="en-US" sz="20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Arial Nova"/>
                <a:ea typeface="DejaVu Sans"/>
              </a:rPr>
              <a:t>Keyboard to enter hex instruction code</a:t>
            </a:r>
            <a:endParaRPr b="0" lang="en-US" sz="20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Arial Nova"/>
                <a:ea typeface="DejaVu Sans"/>
              </a:rPr>
              <a:t>Audio tape to save programs </a:t>
            </a:r>
            <a:endParaRPr b="0" lang="en-US" sz="2000" spc="-1" strike="noStrike">
              <a:latin typeface="Arial"/>
            </a:endParaRPr>
          </a:p>
        </p:txBody>
      </p:sp>
      <p:pic>
        <p:nvPicPr>
          <p:cNvPr id="241" name="Image 3" descr=""/>
          <p:cNvPicPr/>
          <p:nvPr/>
        </p:nvPicPr>
        <p:blipFill>
          <a:blip r:embed="rId1"/>
          <a:stretch/>
        </p:blipFill>
        <p:spPr>
          <a:xfrm>
            <a:off x="5002200" y="2925000"/>
            <a:ext cx="3703320" cy="19940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 name="Rectangle 7"/>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43" name="PlaceHolder 1"/>
          <p:cNvSpPr>
            <a:spLocks noGrp="1"/>
          </p:cNvSpPr>
          <p:nvPr>
            <p:ph type="title"/>
          </p:nvPr>
        </p:nvSpPr>
        <p:spPr>
          <a:xfrm>
            <a:off x="4209480" y="2400840"/>
            <a:ext cx="4809600" cy="1824480"/>
          </a:xfrm>
          <a:prstGeom prst="rect">
            <a:avLst/>
          </a:prstGeom>
          <a:noFill/>
          <a:ln w="0">
            <a:noFill/>
          </a:ln>
        </p:spPr>
        <p:txBody>
          <a:bodyPr lIns="90000" rIns="90000" tIns="45000" bIns="45000" anchor="b">
            <a:normAutofit/>
          </a:bodyPr>
          <a:p>
            <a:pPr algn="ctr">
              <a:lnSpc>
                <a:spcPct val="90000"/>
              </a:lnSpc>
              <a:buNone/>
            </a:pPr>
            <a:r>
              <a:rPr b="1" lang="en-US" sz="2800" spc="-1" strike="noStrike">
                <a:solidFill>
                  <a:srgbClr val="000000"/>
                </a:solidFill>
                <a:latin typeface="Arial Nova"/>
              </a:rPr>
              <a:t>3. </a:t>
            </a:r>
            <a:br>
              <a:rPr sz="2800"/>
            </a:br>
            <a:r>
              <a:rPr b="1" lang="en-US" sz="2800" spc="-1" strike="noStrike">
                <a:latin typeface="Arial Nova"/>
              </a:rPr>
              <a:t>Arduino (AVR) </a:t>
            </a:r>
            <a:r>
              <a:rPr b="1" lang="en-US" sz="2800" spc="-1" strike="noStrike">
                <a:solidFill>
                  <a:srgbClr val="000000"/>
                </a:solidFill>
                <a:latin typeface="Arial Nova"/>
              </a:rPr>
              <a:t> </a:t>
            </a:r>
            <a:endParaRPr b="0" lang="en-US" sz="2800" spc="-1" strike="noStrike">
              <a:latin typeface="Arial"/>
            </a:endParaRPr>
          </a:p>
        </p:txBody>
      </p:sp>
      <p:sp>
        <p:nvSpPr>
          <p:cNvPr id="244" name="Picture 4"/>
          <p:cNvSpPr/>
          <p:nvPr/>
        </p:nvSpPr>
        <p:spPr>
          <a:xfrm>
            <a:off x="650160" y="1216800"/>
            <a:ext cx="3179160" cy="3462480"/>
          </a:xfrm>
          <a:custGeom>
            <a:avLst/>
            <a:gdLst/>
            <a:ah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blipFill rotWithShape="0">
            <a:blip r:embed="rId1"/>
            <a:srcRect/>
            <a:stretch/>
          </a:blipFill>
          <a:ln w="0">
            <a:noFill/>
          </a:ln>
        </p:spPr>
        <p:style>
          <a:lnRef idx="0"/>
          <a:fillRef idx="0"/>
          <a:effectRef idx="0"/>
          <a:fontRef idx="minor"/>
        </p:style>
      </p:sp>
      <p:sp>
        <p:nvSpPr>
          <p:cNvPr id="245" name="sketchy line 7"/>
          <p:cNvSpPr/>
          <p:nvPr/>
        </p:nvSpPr>
        <p:spPr>
          <a:xfrm>
            <a:off x="5314320" y="4409280"/>
            <a:ext cx="2605320" cy="17640"/>
          </a:xfrm>
          <a:custGeom>
            <a:avLst/>
            <a:gdLst/>
            <a:ahLst/>
            <a:rect l="l" t="t" r="r" b="b"/>
            <a:pathLst>
              <a:path fill="none" w="2606040" h="18288">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stroke="0" w="2606040" h="18288">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fill="none" stroke="0" w="2606040" h="18288">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rgbClr val="ed7d31"/>
          </a:solidFill>
          <a:ln cap="rnd" w="44280">
            <a:solidFill>
              <a:srgbClr val="ed7d3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6" name="Rectangle 9"/>
          <p:cNvSpPr/>
          <p:nvPr/>
        </p:nvSpPr>
        <p:spPr>
          <a:xfrm>
            <a:off x="39600" y="0"/>
            <a:ext cx="9141120" cy="6857280"/>
          </a:xfrm>
          <a:prstGeom prst="rect">
            <a:avLst/>
          </a:prstGeom>
          <a:solidFill>
            <a:srgbClr val="ffffff"/>
          </a:solidFill>
          <a:ln w="25560">
            <a:noFill/>
          </a:ln>
        </p:spPr>
        <p:style>
          <a:lnRef idx="0"/>
          <a:fillRef idx="0"/>
          <a:effectRef idx="0"/>
          <a:fontRef idx="minor"/>
        </p:style>
      </p:sp>
      <p:sp>
        <p:nvSpPr>
          <p:cNvPr id="247"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Today’s micro-controllers </a:t>
            </a:r>
            <a:endParaRPr b="0" lang="en-US" sz="4700" spc="-1" strike="noStrike">
              <a:latin typeface="Arial"/>
            </a:endParaRPr>
          </a:p>
        </p:txBody>
      </p:sp>
      <p:sp>
        <p:nvSpPr>
          <p:cNvPr id="248"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49" name="PlaceHolder 2"/>
          <p:cNvSpPr/>
          <p:nvPr/>
        </p:nvSpPr>
        <p:spPr>
          <a:xfrm>
            <a:off x="445680" y="2437200"/>
            <a:ext cx="8228880" cy="3521880"/>
          </a:xfrm>
          <a:prstGeom prst="rect">
            <a:avLst/>
          </a:prstGeom>
          <a:noFill/>
          <a:ln w="0">
            <a:noFill/>
          </a:ln>
        </p:spPr>
        <p:style>
          <a:lnRef idx="0"/>
          <a:fillRef idx="0"/>
          <a:effectRef idx="0"/>
          <a:fontRef idx="minor"/>
        </p:style>
        <p:txBody>
          <a:bodyPr lIns="0" rIns="0" tIns="0" bIns="0" anchor="t">
            <a:normAutofit fontScale="93000"/>
          </a:bodyPr>
          <a:p>
            <a:pPr algn="just">
              <a:lnSpc>
                <a:spcPct val="100000"/>
              </a:lnSpc>
              <a:buNone/>
            </a:pPr>
            <a:r>
              <a:rPr b="0" lang="en-US" sz="2000" spc="-1" strike="noStrike">
                <a:solidFill>
                  <a:srgbClr val="000000"/>
                </a:solidFill>
                <a:latin typeface="Arial Nova"/>
                <a:ea typeface="DejaVu Sans"/>
              </a:rPr>
              <a:t>There are modern micro-controllers which still use 8-bit memory busses like the AVR168 used on the Arduino Uno.</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0" lang="en-US" sz="2000" spc="-1" strike="noStrike">
                <a:solidFill>
                  <a:srgbClr val="000000"/>
                </a:solidFill>
                <a:latin typeface="Arial Nova"/>
                <a:ea typeface="DejaVu Sans"/>
              </a:rPr>
              <a:t>There are two types of memory devices:</a:t>
            </a:r>
            <a:endParaRPr b="0" lang="en-US" sz="2000" spc="-1" strike="noStrike">
              <a:latin typeface="Arial"/>
            </a:endParaRPr>
          </a:p>
          <a:p>
            <a:pPr marL="432000" indent="-324000" algn="just">
              <a:lnSpc>
                <a:spcPct val="100000"/>
              </a:lnSpc>
              <a:buClr>
                <a:srgbClr val="000000"/>
              </a:buClr>
              <a:buSzPct val="45000"/>
              <a:buFont typeface="Wingdings" charset="2"/>
              <a:buChar char=""/>
            </a:pPr>
            <a:r>
              <a:rPr b="0" lang="en-US" sz="2000" spc="-1" strike="noStrike">
                <a:solidFill>
                  <a:srgbClr val="000000"/>
                </a:solidFill>
                <a:latin typeface="Arial Nova"/>
                <a:ea typeface="DejaVu Sans"/>
              </a:rPr>
              <a:t>RAM: Random access memory</a:t>
            </a:r>
            <a:endParaRPr b="0" lang="en-US" sz="2000" spc="-1" strike="noStrike">
              <a:latin typeface="Arial"/>
            </a:endParaRPr>
          </a:p>
          <a:p>
            <a:pPr marL="432000" indent="-324000" algn="just">
              <a:lnSpc>
                <a:spcPct val="100000"/>
              </a:lnSpc>
              <a:buClr>
                <a:srgbClr val="000000"/>
              </a:buClr>
              <a:buSzPct val="45000"/>
              <a:buFont typeface="Wingdings" charset="2"/>
              <a:buChar char=""/>
            </a:pPr>
            <a:r>
              <a:rPr b="0" lang="en-US" sz="2000" spc="-1" strike="noStrike">
                <a:solidFill>
                  <a:srgbClr val="000000"/>
                </a:solidFill>
                <a:latin typeface="Arial Nova"/>
                <a:ea typeface="DejaVu Sans"/>
              </a:rPr>
              <a:t>ROM: Read Only memory</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0" lang="en-US" sz="2000" spc="-1" strike="noStrike">
                <a:solidFill>
                  <a:srgbClr val="000000"/>
                </a:solidFill>
                <a:latin typeface="Arial Nova"/>
                <a:ea typeface="DejaVu Sans"/>
              </a:rPr>
              <a:t>In the old times we used EPROMS (Erasable Programmable Read only Memories), which were programmed with a high programming voltage and erased with ultra-violet light.</a:t>
            </a:r>
            <a:endParaRPr b="0" lang="en-US" sz="2000" spc="-1" strike="noStrike">
              <a:latin typeface="Arial"/>
            </a:endParaRPr>
          </a:p>
          <a:p>
            <a:pPr algn="just">
              <a:lnSpc>
                <a:spcPct val="100000"/>
              </a:lnSpc>
              <a:buNone/>
            </a:pPr>
            <a:endParaRPr b="0" lang="en-US" sz="2000" spc="-1" strike="noStrike">
              <a:latin typeface="Arial"/>
            </a:endParaRPr>
          </a:p>
          <a:p>
            <a:pPr algn="just">
              <a:lnSpc>
                <a:spcPct val="100000"/>
              </a:lnSpc>
              <a:buNone/>
            </a:pPr>
            <a:r>
              <a:rPr b="0" lang="en-US" sz="2000" spc="-1" strike="noStrike">
                <a:solidFill>
                  <a:srgbClr val="000000"/>
                </a:solidFill>
                <a:latin typeface="Arial Nova"/>
                <a:ea typeface="DejaVu Sans"/>
              </a:rPr>
              <a:t>Today flash memories are used, which are electrically programmable.</a:t>
            </a:r>
            <a:endParaRPr b="0" lang="en-US" sz="2000" spc="-1" strike="noStrike">
              <a:latin typeface="Arial"/>
            </a:endParaRPr>
          </a:p>
          <a:p>
            <a:pPr algn="just">
              <a:lnSpc>
                <a:spcPct val="100000"/>
              </a:lnSpc>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0"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51"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The AVR168 </a:t>
            </a:r>
            <a:endParaRPr b="0" lang="en-US" sz="4700" spc="-1" strike="noStrike">
              <a:latin typeface="Arial"/>
            </a:endParaRPr>
          </a:p>
        </p:txBody>
      </p:sp>
      <p:sp>
        <p:nvSpPr>
          <p:cNvPr id="252"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53" name="PlaceHolder 2"/>
          <p:cNvSpPr/>
          <p:nvPr/>
        </p:nvSpPr>
        <p:spPr>
          <a:xfrm>
            <a:off x="422640" y="2301120"/>
            <a:ext cx="8228880" cy="4115160"/>
          </a:xfrm>
          <a:prstGeom prst="rect">
            <a:avLst/>
          </a:prstGeom>
          <a:noFill/>
          <a:ln w="0">
            <a:noFill/>
          </a:ln>
        </p:spPr>
        <p:style>
          <a:lnRef idx="0"/>
          <a:fillRef idx="0"/>
          <a:effectRef idx="0"/>
          <a:fontRef idx="minor"/>
        </p:style>
        <p:txBody>
          <a:bodyPr lIns="0" rIns="0" tIns="0" bIns="0" anchor="t">
            <a:noAutofit/>
          </a:bodyPr>
          <a:p>
            <a:pPr algn="just">
              <a:lnSpc>
                <a:spcPct val="100000"/>
              </a:lnSpc>
              <a:buNone/>
            </a:pPr>
            <a:r>
              <a:rPr b="0" lang="en-US" sz="1800" spc="-1" strike="noStrike">
                <a:solidFill>
                  <a:srgbClr val="000000"/>
                </a:solidFill>
                <a:latin typeface="Arial Nova"/>
                <a:ea typeface="DejaVu Sans"/>
              </a:rPr>
              <a:t>The Atmel AVR168, used in the Arduino Uno (see later) is a:</a:t>
            </a:r>
            <a:endParaRPr b="0" lang="en-US" sz="1800" spc="-1" strike="noStrike">
              <a:latin typeface="Arial"/>
            </a:endParaRPr>
          </a:p>
          <a:p>
            <a:pPr marL="451080" indent="-343080" algn="just">
              <a:lnSpc>
                <a:spcPct val="100000"/>
              </a:lnSpc>
              <a:buClr>
                <a:srgbClr val="000000"/>
              </a:buClr>
              <a:buSzPct val="45000"/>
              <a:buFont typeface="Arial"/>
              <a:buChar char="•"/>
            </a:pPr>
            <a:r>
              <a:rPr b="0" lang="en-US" sz="1800" spc="-1" strike="noStrike">
                <a:solidFill>
                  <a:srgbClr val="000000"/>
                </a:solidFill>
                <a:latin typeface="Arial Nova"/>
                <a:ea typeface="DejaVu Sans"/>
              </a:rPr>
              <a:t>AVR RISC (</a:t>
            </a:r>
            <a:r>
              <a:rPr b="1" lang="en-US" sz="1800" spc="-1" strike="noStrike">
                <a:solidFill>
                  <a:srgbClr val="000000"/>
                </a:solidFill>
                <a:latin typeface="Arial Nova"/>
                <a:ea typeface="DejaVu Sans"/>
              </a:rPr>
              <a:t>R</a:t>
            </a:r>
            <a:r>
              <a:rPr b="0" lang="en-US" sz="1800" spc="-1" strike="noStrike">
                <a:solidFill>
                  <a:srgbClr val="000000"/>
                </a:solidFill>
                <a:latin typeface="Arial Nova"/>
                <a:ea typeface="DejaVu Sans"/>
              </a:rPr>
              <a:t>educed </a:t>
            </a:r>
            <a:r>
              <a:rPr b="1" lang="en-US" sz="1800" spc="-1" strike="noStrike">
                <a:solidFill>
                  <a:srgbClr val="000000"/>
                </a:solidFill>
                <a:latin typeface="Arial Nova"/>
                <a:ea typeface="DejaVu Sans"/>
              </a:rPr>
              <a:t>I</a:t>
            </a:r>
            <a:r>
              <a:rPr b="0" lang="en-US" sz="1800" spc="-1" strike="noStrike">
                <a:solidFill>
                  <a:srgbClr val="000000"/>
                </a:solidFill>
                <a:latin typeface="Arial Nova"/>
                <a:ea typeface="DejaVu Sans"/>
              </a:rPr>
              <a:t>nstruction </a:t>
            </a:r>
            <a:r>
              <a:rPr b="1" lang="en-US" sz="1800" spc="-1" strike="noStrike">
                <a:solidFill>
                  <a:srgbClr val="000000"/>
                </a:solidFill>
                <a:latin typeface="Arial Nova"/>
                <a:ea typeface="DejaVu Sans"/>
              </a:rPr>
              <a:t>S</a:t>
            </a:r>
            <a:r>
              <a:rPr b="0" lang="en-US" sz="1800" spc="-1" strike="noStrike">
                <a:solidFill>
                  <a:srgbClr val="000000"/>
                </a:solidFill>
                <a:latin typeface="Arial Nova"/>
                <a:ea typeface="DejaVu Sans"/>
              </a:rPr>
              <a:t>et </a:t>
            </a:r>
            <a:r>
              <a:rPr b="1" lang="en-US" sz="1800" spc="-1" strike="noStrike">
                <a:solidFill>
                  <a:srgbClr val="000000"/>
                </a:solidFill>
                <a:latin typeface="Arial Nova"/>
                <a:ea typeface="DejaVu Sans"/>
              </a:rPr>
              <a:t>C</a:t>
            </a:r>
            <a:r>
              <a:rPr b="0" lang="en-US" sz="1800" spc="-1" strike="noStrike">
                <a:solidFill>
                  <a:srgbClr val="000000"/>
                </a:solidFill>
                <a:latin typeface="Arial Nova"/>
                <a:ea typeface="DejaVu Sans"/>
              </a:rPr>
              <a:t>omputer) based CMOS 8-bit micro-controller with</a:t>
            </a:r>
            <a:endParaRPr b="0" lang="en-US" sz="1800" spc="-1" strike="noStrike">
              <a:latin typeface="Arial"/>
            </a:endParaRPr>
          </a:p>
          <a:p>
            <a:pPr marL="451080" indent="-343080" algn="just">
              <a:lnSpc>
                <a:spcPct val="100000"/>
              </a:lnSpc>
              <a:buClr>
                <a:srgbClr val="000000"/>
              </a:buClr>
              <a:buSzPct val="45000"/>
              <a:buFont typeface="Arial"/>
              <a:buChar char="•"/>
            </a:pPr>
            <a:r>
              <a:rPr b="0" lang="en-US" sz="1800" spc="-1" strike="noStrike">
                <a:solidFill>
                  <a:srgbClr val="000000"/>
                </a:solidFill>
                <a:latin typeface="Arial Nova"/>
                <a:ea typeface="DejaVu Sans"/>
              </a:rPr>
              <a:t>16 KB flash memory</a:t>
            </a:r>
            <a:endParaRPr b="0" lang="en-US" sz="1800" spc="-1" strike="noStrike">
              <a:latin typeface="Arial"/>
            </a:endParaRPr>
          </a:p>
          <a:p>
            <a:pPr marL="451080" indent="-343080" algn="just">
              <a:lnSpc>
                <a:spcPct val="100000"/>
              </a:lnSpc>
              <a:buClr>
                <a:srgbClr val="000000"/>
              </a:buClr>
              <a:buSzPct val="45000"/>
              <a:buFont typeface="Arial"/>
              <a:buChar char="•"/>
            </a:pPr>
            <a:r>
              <a:rPr b="0" lang="en-US" sz="1800" spc="-1" strike="noStrike">
                <a:solidFill>
                  <a:srgbClr val="000000"/>
                </a:solidFill>
                <a:latin typeface="Arial Nova"/>
                <a:ea typeface="DejaVu Sans"/>
              </a:rPr>
              <a:t>512B EEPROM (Electrically Erasable PROM)</a:t>
            </a:r>
            <a:endParaRPr b="0" lang="en-US" sz="1800" spc="-1" strike="noStrike">
              <a:latin typeface="Arial"/>
            </a:endParaRPr>
          </a:p>
          <a:p>
            <a:pPr marL="451080" indent="-343080" algn="just">
              <a:lnSpc>
                <a:spcPct val="100000"/>
              </a:lnSpc>
              <a:buClr>
                <a:srgbClr val="000000"/>
              </a:buClr>
              <a:buSzPct val="45000"/>
              <a:buFont typeface="Arial"/>
              <a:buChar char="•"/>
            </a:pPr>
            <a:r>
              <a:rPr b="0" lang="en-US" sz="1800" spc="-1" strike="noStrike">
                <a:solidFill>
                  <a:srgbClr val="000000"/>
                </a:solidFill>
                <a:latin typeface="Arial Nova"/>
                <a:ea typeface="DejaVu Sans"/>
              </a:rPr>
              <a:t>1KB SRAM (Static RAM)</a:t>
            </a:r>
            <a:endParaRPr b="0" lang="en-US" sz="1800" spc="-1" strike="noStrike">
              <a:latin typeface="Arial"/>
            </a:endParaRPr>
          </a:p>
          <a:p>
            <a:pPr marL="451080" indent="-343080" algn="just">
              <a:lnSpc>
                <a:spcPct val="100000"/>
              </a:lnSpc>
              <a:buClr>
                <a:srgbClr val="000000"/>
              </a:buClr>
              <a:buSzPct val="45000"/>
              <a:buFont typeface="Arial"/>
              <a:buChar char="•"/>
            </a:pPr>
            <a:r>
              <a:rPr b="0" lang="en-US" sz="1800" spc="-1" strike="noStrike">
                <a:solidFill>
                  <a:srgbClr val="000000"/>
                </a:solidFill>
                <a:latin typeface="Arial Nova"/>
                <a:ea typeface="DejaVu Sans"/>
              </a:rPr>
              <a:t>20 MHz typical clock speed</a:t>
            </a:r>
            <a:endParaRPr b="0" lang="en-US" sz="1800" spc="-1" strike="noStrike">
              <a:latin typeface="Arial"/>
            </a:endParaRPr>
          </a:p>
          <a:p>
            <a:pPr algn="just">
              <a:lnSpc>
                <a:spcPct val="100000"/>
              </a:lnSpc>
              <a:buNone/>
            </a:pPr>
            <a:endParaRPr b="0" lang="en-US" sz="1800" spc="-1" strike="noStrike">
              <a:latin typeface="Arial"/>
            </a:endParaRPr>
          </a:p>
          <a:p>
            <a:pPr algn="just">
              <a:lnSpc>
                <a:spcPct val="100000"/>
              </a:lnSpc>
              <a:buNone/>
            </a:pPr>
            <a:r>
              <a:rPr b="0" lang="en-US" sz="1800" spc="-1" strike="noStrike">
                <a:solidFill>
                  <a:srgbClr val="000000"/>
                </a:solidFill>
                <a:latin typeface="Arial Nova"/>
                <a:ea typeface="DejaVu Sans"/>
              </a:rPr>
              <a:t>It has a series of interfaces: GPIO (</a:t>
            </a:r>
            <a:r>
              <a:rPr b="1" lang="en-US" sz="1800" spc="-1" strike="noStrike">
                <a:solidFill>
                  <a:srgbClr val="000000"/>
                </a:solidFill>
                <a:latin typeface="Arial Nova"/>
                <a:ea typeface="DejaVu Sans"/>
              </a:rPr>
              <a:t>G</a:t>
            </a:r>
            <a:r>
              <a:rPr b="0" lang="en-US" sz="1800" spc="-1" strike="noStrike">
                <a:solidFill>
                  <a:srgbClr val="000000"/>
                </a:solidFill>
                <a:latin typeface="Arial Nova"/>
                <a:ea typeface="DejaVu Sans"/>
              </a:rPr>
              <a:t>eneral </a:t>
            </a:r>
            <a:r>
              <a:rPr b="1" lang="en-US" sz="1800" spc="-1" strike="noStrike">
                <a:solidFill>
                  <a:srgbClr val="000000"/>
                </a:solidFill>
                <a:latin typeface="Arial Nova"/>
                <a:ea typeface="DejaVu Sans"/>
              </a:rPr>
              <a:t>P</a:t>
            </a:r>
            <a:r>
              <a:rPr b="0" lang="en-US" sz="1800" spc="-1" strike="noStrike">
                <a:solidFill>
                  <a:srgbClr val="000000"/>
                </a:solidFill>
                <a:latin typeface="Arial Nova"/>
                <a:ea typeface="DejaVu Sans"/>
              </a:rPr>
              <a:t>urpose </a:t>
            </a:r>
            <a:r>
              <a:rPr b="1" lang="en-US" sz="1800" spc="-1" strike="noStrike">
                <a:solidFill>
                  <a:srgbClr val="000000"/>
                </a:solidFill>
                <a:latin typeface="Arial Nova"/>
                <a:ea typeface="DejaVu Sans"/>
              </a:rPr>
              <a:t>I</a:t>
            </a:r>
            <a:r>
              <a:rPr b="0" lang="en-US" sz="1800" spc="-1" strike="noStrike">
                <a:solidFill>
                  <a:srgbClr val="000000"/>
                </a:solidFill>
                <a:latin typeface="Arial Nova"/>
                <a:ea typeface="DejaVu Sans"/>
              </a:rPr>
              <a:t>nput </a:t>
            </a:r>
            <a:r>
              <a:rPr b="1" lang="en-US" sz="1800" spc="-1" strike="noStrike">
                <a:solidFill>
                  <a:srgbClr val="000000"/>
                </a:solidFill>
                <a:latin typeface="Arial Nova"/>
                <a:ea typeface="DejaVu Sans"/>
              </a:rPr>
              <a:t>O</a:t>
            </a:r>
            <a:r>
              <a:rPr b="0" lang="en-US" sz="1800" spc="-1" strike="noStrike">
                <a:solidFill>
                  <a:srgbClr val="000000"/>
                </a:solidFill>
                <a:latin typeface="Arial Nova"/>
                <a:ea typeface="DejaVu Sans"/>
              </a:rPr>
              <a:t>utput) lines, UART (Universal Asynchronous Receiver Transmitter) for serial communication, Two.Wire serial interface, SPI (</a:t>
            </a:r>
            <a:r>
              <a:rPr b="1" lang="en-US" sz="1800" spc="-1" strike="noStrike">
                <a:solidFill>
                  <a:srgbClr val="000000"/>
                </a:solidFill>
                <a:latin typeface="Arial Nova"/>
                <a:ea typeface="DejaVu Sans"/>
              </a:rPr>
              <a:t>S</a:t>
            </a:r>
            <a:r>
              <a:rPr b="0" lang="en-US" sz="1800" spc="-1" strike="noStrike">
                <a:solidFill>
                  <a:srgbClr val="000000"/>
                </a:solidFill>
                <a:latin typeface="Arial Nova"/>
                <a:ea typeface="DejaVu Sans"/>
              </a:rPr>
              <a:t>erial </a:t>
            </a:r>
            <a:r>
              <a:rPr b="1" lang="en-US" sz="1800" spc="-1" strike="noStrike">
                <a:solidFill>
                  <a:srgbClr val="000000"/>
                </a:solidFill>
                <a:latin typeface="Arial Nova"/>
                <a:ea typeface="DejaVu Sans"/>
              </a:rPr>
              <a:t>P</a:t>
            </a:r>
            <a:r>
              <a:rPr b="0" lang="en-US" sz="1800" spc="-1" strike="noStrike">
                <a:solidFill>
                  <a:srgbClr val="000000"/>
                </a:solidFill>
                <a:latin typeface="Arial Nova"/>
                <a:ea typeface="DejaVu Sans"/>
              </a:rPr>
              <a:t>eripheral</a:t>
            </a:r>
            <a:r>
              <a:rPr b="1" lang="en-US" sz="1800" spc="-1" strike="noStrike">
                <a:solidFill>
                  <a:srgbClr val="000000"/>
                </a:solidFill>
                <a:latin typeface="Arial Nova"/>
                <a:ea typeface="DejaVu Sans"/>
              </a:rPr>
              <a:t> I</a:t>
            </a:r>
            <a:r>
              <a:rPr b="0" lang="en-US" sz="1800" spc="-1" strike="noStrike">
                <a:solidFill>
                  <a:srgbClr val="000000"/>
                </a:solidFill>
                <a:latin typeface="Arial Nova"/>
                <a:ea typeface="DejaVu Sans"/>
              </a:rPr>
              <a:t>nterface) serial port, ADC (</a:t>
            </a:r>
            <a:r>
              <a:rPr b="1" lang="en-US" sz="1800" spc="-1" strike="noStrike">
                <a:solidFill>
                  <a:srgbClr val="000000"/>
                </a:solidFill>
                <a:latin typeface="Arial Nova"/>
                <a:ea typeface="DejaVu Sans"/>
              </a:rPr>
              <a:t>A</a:t>
            </a:r>
            <a:r>
              <a:rPr b="0" lang="en-US" sz="1800" spc="-1" strike="noStrike">
                <a:solidFill>
                  <a:srgbClr val="000000"/>
                </a:solidFill>
                <a:latin typeface="Arial Nova"/>
                <a:ea typeface="DejaVu Sans"/>
              </a:rPr>
              <a:t>nalog to </a:t>
            </a:r>
            <a:r>
              <a:rPr b="1" lang="en-US" sz="1800" spc="-1" strike="noStrike">
                <a:solidFill>
                  <a:srgbClr val="000000"/>
                </a:solidFill>
                <a:latin typeface="Arial Nova"/>
                <a:ea typeface="DejaVu Sans"/>
              </a:rPr>
              <a:t>D</a:t>
            </a:r>
            <a:r>
              <a:rPr b="0" lang="en-US" sz="1800" spc="-1" strike="noStrike">
                <a:solidFill>
                  <a:srgbClr val="000000"/>
                </a:solidFill>
                <a:latin typeface="Arial Nova"/>
                <a:ea typeface="DejaVu Sans"/>
              </a:rPr>
              <a:t>igital </a:t>
            </a:r>
            <a:r>
              <a:rPr b="1" lang="en-US" sz="1800" spc="-1" strike="noStrike">
                <a:solidFill>
                  <a:srgbClr val="000000"/>
                </a:solidFill>
                <a:latin typeface="Arial Nova"/>
                <a:ea typeface="DejaVu Sans"/>
              </a:rPr>
              <a:t>C</a:t>
            </a:r>
            <a:r>
              <a:rPr b="0" lang="en-US" sz="1800" spc="-1" strike="noStrike">
                <a:solidFill>
                  <a:srgbClr val="000000"/>
                </a:solidFill>
                <a:latin typeface="Arial Nova"/>
                <a:ea typeface="DejaVu Sans"/>
              </a:rPr>
              <a:t>onverter). </a:t>
            </a:r>
            <a:endParaRPr b="0" lang="en-US" sz="1800" spc="-1" strike="noStrike">
              <a:latin typeface="Arial"/>
            </a:endParaRPr>
          </a:p>
          <a:p>
            <a:pPr algn="just">
              <a:lnSpc>
                <a:spcPct val="100000"/>
              </a:lnSpc>
              <a:buNone/>
            </a:pPr>
            <a:endParaRPr b="0" lang="en-US" sz="1800" spc="-1" strike="noStrike">
              <a:latin typeface="Arial"/>
            </a:endParaRPr>
          </a:p>
          <a:p>
            <a:pPr algn="just">
              <a:lnSpc>
                <a:spcPct val="100000"/>
              </a:lnSpc>
              <a:buNone/>
            </a:pPr>
            <a:r>
              <a:rPr b="0" lang="en-US" sz="1800" spc="-1" strike="noStrike">
                <a:solidFill>
                  <a:srgbClr val="000000"/>
                </a:solidFill>
                <a:latin typeface="Arial Nova"/>
                <a:ea typeface="DejaVu Sans"/>
              </a:rPr>
              <a:t>These additional interfaces make it a micro-controller in contrast to a micro-processor, which has the CPU only.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4"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55"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Arduino boards </a:t>
            </a:r>
            <a:endParaRPr b="0" lang="en-US" sz="4700" spc="-1" strike="noStrike">
              <a:latin typeface="Arial"/>
            </a:endParaRPr>
          </a:p>
        </p:txBody>
      </p:sp>
      <p:sp>
        <p:nvSpPr>
          <p:cNvPr id="256"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57" name="Image 2" descr=""/>
          <p:cNvPicPr/>
          <p:nvPr/>
        </p:nvPicPr>
        <p:blipFill>
          <a:blip r:embed="rId1"/>
          <a:stretch/>
        </p:blipFill>
        <p:spPr>
          <a:xfrm>
            <a:off x="3116160" y="2164320"/>
            <a:ext cx="2230920" cy="2309400"/>
          </a:xfrm>
          <a:prstGeom prst="rect">
            <a:avLst/>
          </a:prstGeom>
          <a:ln w="0">
            <a:noFill/>
          </a:ln>
        </p:spPr>
      </p:pic>
      <p:pic>
        <p:nvPicPr>
          <p:cNvPr id="258" name="Image 3" descr=""/>
          <p:cNvPicPr/>
          <p:nvPr/>
        </p:nvPicPr>
        <p:blipFill>
          <a:blip r:embed="rId2"/>
          <a:stretch/>
        </p:blipFill>
        <p:spPr>
          <a:xfrm>
            <a:off x="356400" y="2629080"/>
            <a:ext cx="2386080" cy="1887480"/>
          </a:xfrm>
          <a:prstGeom prst="rect">
            <a:avLst/>
          </a:prstGeom>
          <a:ln w="0">
            <a:noFill/>
          </a:ln>
        </p:spPr>
      </p:pic>
      <p:pic>
        <p:nvPicPr>
          <p:cNvPr id="259" name="Image 4" descr=""/>
          <p:cNvPicPr/>
          <p:nvPr/>
        </p:nvPicPr>
        <p:blipFill>
          <a:blip r:embed="rId3"/>
          <a:stretch/>
        </p:blipFill>
        <p:spPr>
          <a:xfrm>
            <a:off x="6018120" y="2629080"/>
            <a:ext cx="2452680" cy="1917720"/>
          </a:xfrm>
          <a:prstGeom prst="rect">
            <a:avLst/>
          </a:prstGeom>
          <a:ln w="0">
            <a:noFill/>
          </a:ln>
        </p:spPr>
      </p:pic>
      <p:sp>
        <p:nvSpPr>
          <p:cNvPr id="260" name="ZoneTexte 5"/>
          <p:cNvSpPr/>
          <p:nvPr/>
        </p:nvSpPr>
        <p:spPr>
          <a:xfrm>
            <a:off x="228600" y="4686480"/>
            <a:ext cx="2285280" cy="68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Arduino Nano</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Smaller footprint</a:t>
            </a:r>
            <a:endParaRPr b="0" lang="en-US" sz="1800" spc="-1" strike="noStrike">
              <a:latin typeface="Arial"/>
            </a:endParaRPr>
          </a:p>
        </p:txBody>
      </p:sp>
      <p:sp>
        <p:nvSpPr>
          <p:cNvPr id="261" name="ZoneTexte 6"/>
          <p:cNvSpPr/>
          <p:nvPr/>
        </p:nvSpPr>
        <p:spPr>
          <a:xfrm>
            <a:off x="2835360" y="4915080"/>
            <a:ext cx="310752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Arduino Mega</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Uses Atmega2560 processor</a:t>
            </a:r>
            <a:endParaRPr b="0" lang="en-US" sz="1800" spc="-1" strike="noStrike">
              <a:latin typeface="Arial"/>
            </a:endParaRPr>
          </a:p>
        </p:txBody>
      </p:sp>
      <p:sp>
        <p:nvSpPr>
          <p:cNvPr id="262" name="ZoneTexte 7"/>
          <p:cNvSpPr/>
          <p:nvPr/>
        </p:nvSpPr>
        <p:spPr>
          <a:xfrm>
            <a:off x="5971680" y="4915080"/>
            <a:ext cx="28958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Atmega with WiFi interface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3"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64"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The Arduino Uno </a:t>
            </a:r>
            <a:endParaRPr b="0" lang="en-US" sz="4700" spc="-1" strike="noStrike">
              <a:latin typeface="Arial"/>
            </a:endParaRPr>
          </a:p>
        </p:txBody>
      </p:sp>
      <p:sp>
        <p:nvSpPr>
          <p:cNvPr id="265"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66" name="PlaceHolder 2"/>
          <p:cNvSpPr/>
          <p:nvPr/>
        </p:nvSpPr>
        <p:spPr>
          <a:xfrm>
            <a:off x="459720" y="2503080"/>
            <a:ext cx="4789800" cy="387756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US" sz="1800" spc="-1" strike="noStrike">
                <a:solidFill>
                  <a:srgbClr val="000000"/>
                </a:solidFill>
                <a:latin typeface="Arial Nova"/>
                <a:ea typeface="DejaVu Sans"/>
              </a:rPr>
              <a:t>The Arduino SDK was developed for the Arduino board (e.g. Arduino Uno) featuring the</a:t>
            </a:r>
            <a:br>
              <a:rPr sz="1800"/>
            </a:br>
            <a:r>
              <a:rPr b="0" lang="en-US" sz="1800" spc="-1" strike="noStrike">
                <a:solidFill>
                  <a:srgbClr val="000000"/>
                </a:solidFill>
                <a:latin typeface="Arial Nova"/>
                <a:ea typeface="DejaVu Sans"/>
              </a:rPr>
              <a:t>Atmel </a:t>
            </a:r>
            <a:endParaRPr b="0" lang="en-US" sz="1800" spc="-1" strike="noStrike">
              <a:latin typeface="Arial"/>
            </a:endParaRPr>
          </a:p>
          <a:p>
            <a:pPr marL="432000" indent="-324000">
              <a:lnSpc>
                <a:spcPct val="100000"/>
              </a:lnSpc>
              <a:buClr>
                <a:srgbClr val="000000"/>
              </a:buClr>
              <a:buSzPct val="45000"/>
              <a:buFont typeface="Wingdings" charset="2"/>
              <a:buChar char=""/>
            </a:pPr>
            <a:r>
              <a:rPr b="0" lang="en-US" sz="1800" spc="-1" strike="noStrike">
                <a:solidFill>
                  <a:srgbClr val="000000"/>
                </a:solidFill>
                <a:latin typeface="Arial Nova"/>
                <a:ea typeface="DejaVu Sans"/>
              </a:rPr>
              <a:t>ATMeg328P processor</a:t>
            </a:r>
            <a:endParaRPr b="0" lang="en-US" sz="1800" spc="-1" strike="noStrike">
              <a:latin typeface="Arial"/>
            </a:endParaRPr>
          </a:p>
          <a:p>
            <a:pPr marL="432000" indent="-324000">
              <a:lnSpc>
                <a:spcPct val="100000"/>
              </a:lnSpc>
              <a:buClr>
                <a:srgbClr val="000000"/>
              </a:buClr>
              <a:buSzPct val="45000"/>
              <a:buFont typeface="Wingdings" charset="2"/>
              <a:buChar char=""/>
            </a:pPr>
            <a:r>
              <a:rPr b="0" lang="en-US" sz="1800" spc="-1" strike="noStrike">
                <a:solidFill>
                  <a:srgbClr val="000000"/>
                </a:solidFill>
                <a:latin typeface="Arial Nova"/>
                <a:ea typeface="DejaVu Sans"/>
              </a:rPr>
              <a:t>32kB Flash memory</a:t>
            </a:r>
            <a:endParaRPr b="0" lang="en-US" sz="1800" spc="-1" strike="noStrike">
              <a:latin typeface="Arial"/>
            </a:endParaRPr>
          </a:p>
          <a:p>
            <a:pPr marL="432000" indent="-324000">
              <a:lnSpc>
                <a:spcPct val="100000"/>
              </a:lnSpc>
              <a:buClr>
                <a:srgbClr val="000000"/>
              </a:buClr>
              <a:buSzPct val="45000"/>
              <a:buFont typeface="Wingdings" charset="2"/>
              <a:buChar char=""/>
            </a:pPr>
            <a:r>
              <a:rPr b="0" lang="en-US" sz="1800" spc="-1" strike="noStrike">
                <a:solidFill>
                  <a:srgbClr val="000000"/>
                </a:solidFill>
                <a:latin typeface="Arial Nova"/>
                <a:ea typeface="DejaVu Sans"/>
              </a:rPr>
              <a:t>2kB SRAM</a:t>
            </a:r>
            <a:endParaRPr b="0" lang="en-US" sz="1800" spc="-1" strike="noStrike">
              <a:latin typeface="Arial"/>
            </a:endParaRPr>
          </a:p>
          <a:p>
            <a:pPr marL="432000" indent="-324000">
              <a:lnSpc>
                <a:spcPct val="100000"/>
              </a:lnSpc>
              <a:buClr>
                <a:srgbClr val="000000"/>
              </a:buClr>
              <a:buSzPct val="45000"/>
              <a:buFont typeface="Wingdings" charset="2"/>
              <a:buChar char=""/>
            </a:pPr>
            <a:r>
              <a:rPr b="0" lang="en-US" sz="1800" spc="-1" strike="noStrike">
                <a:solidFill>
                  <a:srgbClr val="000000"/>
                </a:solidFill>
                <a:latin typeface="Arial Nova"/>
                <a:ea typeface="DejaVu Sans"/>
              </a:rPr>
              <a:t>1kB EEPROM</a:t>
            </a:r>
            <a:endParaRPr b="0" lang="en-US" sz="1800" spc="-1" strike="noStrike">
              <a:latin typeface="Arial"/>
            </a:endParaRPr>
          </a:p>
          <a:p>
            <a:pPr marL="432000" indent="-324000">
              <a:lnSpc>
                <a:spcPct val="100000"/>
              </a:lnSpc>
              <a:buClr>
                <a:srgbClr val="000000"/>
              </a:buClr>
              <a:buSzPct val="45000"/>
              <a:buFont typeface="Wingdings" charset="2"/>
              <a:buChar char=""/>
            </a:pPr>
            <a:r>
              <a:rPr b="0" lang="en-US" sz="1800" spc="-1" strike="noStrike">
                <a:solidFill>
                  <a:srgbClr val="000000"/>
                </a:solidFill>
                <a:latin typeface="Arial Nova"/>
                <a:ea typeface="DejaVu Sans"/>
              </a:rPr>
              <a:t>a number of interfaces</a:t>
            </a:r>
            <a:endParaRPr b="0" lang="en-US" sz="1800" spc="-1" strike="noStrike">
              <a:latin typeface="Arial"/>
            </a:endParaRPr>
          </a:p>
          <a:p>
            <a:pPr lvl="1" marL="864000" indent="-324000">
              <a:lnSpc>
                <a:spcPct val="100000"/>
              </a:lnSpc>
              <a:buClr>
                <a:srgbClr val="000000"/>
              </a:buClr>
              <a:buSzPct val="75000"/>
              <a:buFont typeface="Symbol"/>
              <a:buChar char=""/>
            </a:pPr>
            <a:r>
              <a:rPr b="0" lang="en-US" sz="1800" spc="-1" strike="noStrike">
                <a:solidFill>
                  <a:srgbClr val="000000"/>
                </a:solidFill>
                <a:latin typeface="Arial Nova"/>
                <a:ea typeface="DejaVu Sans"/>
              </a:rPr>
              <a:t>GPIO, SPI, I2C, ADC</a:t>
            </a: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and a standardized connector for piggyback “shields” </a:t>
            </a:r>
            <a:endParaRPr b="0" lang="en-US" sz="1800" spc="-1" strike="noStrike">
              <a:latin typeface="Arial"/>
            </a:endParaRPr>
          </a:p>
        </p:txBody>
      </p:sp>
      <p:pic>
        <p:nvPicPr>
          <p:cNvPr id="267" name="Image 3" descr=""/>
          <p:cNvPicPr/>
          <p:nvPr/>
        </p:nvPicPr>
        <p:blipFill>
          <a:blip r:embed="rId1"/>
          <a:srcRect l="4128" t="2732" r="9202" b="5477"/>
          <a:stretch/>
        </p:blipFill>
        <p:spPr>
          <a:xfrm>
            <a:off x="5683680" y="2921040"/>
            <a:ext cx="3023640" cy="24512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8" name="Rectangle 9"/>
          <p:cNvSpPr/>
          <p:nvPr/>
        </p:nvSpPr>
        <p:spPr>
          <a:xfrm>
            <a:off x="-406800" y="49680"/>
            <a:ext cx="9141120" cy="6857280"/>
          </a:xfrm>
          <a:prstGeom prst="rect">
            <a:avLst/>
          </a:prstGeom>
          <a:solidFill>
            <a:srgbClr val="ffffff"/>
          </a:solidFill>
          <a:ln w="25560">
            <a:noFill/>
          </a:ln>
        </p:spPr>
        <p:style>
          <a:lnRef idx="0"/>
          <a:fillRef idx="0"/>
          <a:effectRef idx="0"/>
          <a:fontRef idx="minor"/>
        </p:style>
      </p:sp>
      <p:sp>
        <p:nvSpPr>
          <p:cNvPr id="269"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Arduino Shields </a:t>
            </a:r>
            <a:endParaRPr b="0" lang="en-US" sz="4700" spc="-1" strike="noStrike">
              <a:latin typeface="Arial"/>
            </a:endParaRPr>
          </a:p>
        </p:txBody>
      </p:sp>
      <p:sp>
        <p:nvSpPr>
          <p:cNvPr id="270"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71" name="Image 2" descr=""/>
          <p:cNvPicPr/>
          <p:nvPr/>
        </p:nvPicPr>
        <p:blipFill>
          <a:blip r:embed="rId1"/>
          <a:stretch/>
        </p:blipFill>
        <p:spPr>
          <a:xfrm>
            <a:off x="457200" y="2906640"/>
            <a:ext cx="2104920" cy="3112200"/>
          </a:xfrm>
          <a:prstGeom prst="rect">
            <a:avLst/>
          </a:prstGeom>
          <a:ln w="0">
            <a:noFill/>
          </a:ln>
        </p:spPr>
      </p:pic>
      <p:pic>
        <p:nvPicPr>
          <p:cNvPr id="272" name="Image 3" descr=""/>
          <p:cNvPicPr/>
          <p:nvPr/>
        </p:nvPicPr>
        <p:blipFill>
          <a:blip r:embed="rId2"/>
          <a:stretch/>
        </p:blipFill>
        <p:spPr>
          <a:xfrm>
            <a:off x="5190120" y="2817000"/>
            <a:ext cx="3602520" cy="2996280"/>
          </a:xfrm>
          <a:prstGeom prst="rect">
            <a:avLst/>
          </a:prstGeom>
          <a:ln w="0">
            <a:noFill/>
          </a:ln>
        </p:spPr>
      </p:pic>
      <p:pic>
        <p:nvPicPr>
          <p:cNvPr id="273" name="Image 4" descr=""/>
          <p:cNvPicPr/>
          <p:nvPr/>
        </p:nvPicPr>
        <p:blipFill>
          <a:blip r:embed="rId3"/>
          <a:stretch/>
        </p:blipFill>
        <p:spPr>
          <a:xfrm>
            <a:off x="2644920" y="2856960"/>
            <a:ext cx="2849040" cy="3150000"/>
          </a:xfrm>
          <a:prstGeom prst="rect">
            <a:avLst/>
          </a:prstGeom>
          <a:ln w="0">
            <a:noFill/>
          </a:ln>
        </p:spPr>
      </p:pic>
      <p:sp>
        <p:nvSpPr>
          <p:cNvPr id="274" name="ZoneTexte 5"/>
          <p:cNvSpPr/>
          <p:nvPr/>
        </p:nvSpPr>
        <p:spPr>
          <a:xfrm>
            <a:off x="6183720" y="5923080"/>
            <a:ext cx="242316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Motor controller shield</a:t>
            </a:r>
            <a:endParaRPr b="0" lang="en-US" sz="1800" spc="-1" strike="noStrike">
              <a:latin typeface="Arial"/>
            </a:endParaRPr>
          </a:p>
        </p:txBody>
      </p:sp>
      <p:sp>
        <p:nvSpPr>
          <p:cNvPr id="275" name="ZoneTexte 6"/>
          <p:cNvSpPr/>
          <p:nvPr/>
        </p:nvSpPr>
        <p:spPr>
          <a:xfrm>
            <a:off x="3250800" y="6121080"/>
            <a:ext cx="211860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Multifunction shield</a:t>
            </a:r>
            <a:endParaRPr b="0" lang="en-US" sz="1800" spc="-1" strike="noStrike">
              <a:latin typeface="Arial"/>
            </a:endParaRPr>
          </a:p>
        </p:txBody>
      </p:sp>
      <p:sp>
        <p:nvSpPr>
          <p:cNvPr id="276" name="ZoneTexte 7"/>
          <p:cNvSpPr/>
          <p:nvPr/>
        </p:nvSpPr>
        <p:spPr>
          <a:xfrm>
            <a:off x="645120" y="6107040"/>
            <a:ext cx="15728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Joypad shield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7"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78" name="PlaceHolder 1"/>
          <p:cNvSpPr>
            <a:spLocks noGrp="1"/>
          </p:cNvSpPr>
          <p:nvPr>
            <p:ph type="title"/>
          </p:nvPr>
        </p:nvSpPr>
        <p:spPr>
          <a:xfrm>
            <a:off x="429480" y="265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Network Shields </a:t>
            </a:r>
            <a:endParaRPr b="0" lang="en-US" sz="4700" spc="-1" strike="noStrike">
              <a:latin typeface="Arial"/>
            </a:endParaRPr>
          </a:p>
        </p:txBody>
      </p:sp>
      <p:sp>
        <p:nvSpPr>
          <p:cNvPr id="279"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80" name="Image 2" descr=""/>
          <p:cNvPicPr/>
          <p:nvPr/>
        </p:nvPicPr>
        <p:blipFill>
          <a:blip r:embed="rId1"/>
          <a:srcRect l="7137" t="0" r="0" b="0"/>
          <a:stretch/>
        </p:blipFill>
        <p:spPr>
          <a:xfrm>
            <a:off x="755640" y="2504160"/>
            <a:ext cx="3881880" cy="3066120"/>
          </a:xfrm>
          <a:prstGeom prst="rect">
            <a:avLst/>
          </a:prstGeom>
          <a:ln w="0">
            <a:noFill/>
          </a:ln>
        </p:spPr>
      </p:pic>
      <p:pic>
        <p:nvPicPr>
          <p:cNvPr id="281" name="Image 3" descr=""/>
          <p:cNvPicPr/>
          <p:nvPr/>
        </p:nvPicPr>
        <p:blipFill>
          <a:blip r:embed="rId2"/>
          <a:srcRect l="11942" t="3992" r="9300" b="7296"/>
          <a:stretch/>
        </p:blipFill>
        <p:spPr>
          <a:xfrm>
            <a:off x="5292000" y="2522520"/>
            <a:ext cx="3239640" cy="3150720"/>
          </a:xfrm>
          <a:prstGeom prst="rect">
            <a:avLst/>
          </a:prstGeom>
          <a:ln w="0">
            <a:noFill/>
          </a:ln>
        </p:spPr>
      </p:pic>
      <p:sp>
        <p:nvSpPr>
          <p:cNvPr id="282" name="ZoneTexte 4"/>
          <p:cNvSpPr/>
          <p:nvPr/>
        </p:nvSpPr>
        <p:spPr>
          <a:xfrm>
            <a:off x="880920" y="5747040"/>
            <a:ext cx="268236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Ethernet shield</a:t>
            </a:r>
            <a:endParaRPr b="0" lang="en-US" sz="1800" spc="-1" strike="noStrike">
              <a:latin typeface="Arial"/>
            </a:endParaRPr>
          </a:p>
        </p:txBody>
      </p:sp>
      <p:sp>
        <p:nvSpPr>
          <p:cNvPr id="283" name="ZoneTexte 5"/>
          <p:cNvSpPr/>
          <p:nvPr/>
        </p:nvSpPr>
        <p:spPr>
          <a:xfrm>
            <a:off x="5448600" y="5747040"/>
            <a:ext cx="22190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Wifi shield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 name="Rectangle 34"/>
          <p:cNvSpPr/>
          <p:nvPr/>
        </p:nvSpPr>
        <p:spPr>
          <a:xfrm>
            <a:off x="2160" y="0"/>
            <a:ext cx="9141120" cy="6857280"/>
          </a:xfrm>
          <a:prstGeom prst="rect">
            <a:avLst/>
          </a:prstGeom>
          <a:solidFill>
            <a:srgbClr val="ffffff"/>
          </a:solidFill>
          <a:ln w="25560">
            <a:noFill/>
          </a:ln>
        </p:spPr>
        <p:style>
          <a:lnRef idx="0"/>
          <a:fillRef idx="0"/>
          <a:effectRef idx="0"/>
          <a:fontRef idx="minor"/>
        </p:style>
      </p:sp>
      <p:sp>
        <p:nvSpPr>
          <p:cNvPr id="179" name="Freeform: Shape 36"/>
          <p:cNvSpPr/>
          <p:nvPr/>
        </p:nvSpPr>
        <p:spPr>
          <a:xfrm>
            <a:off x="0" y="0"/>
            <a:ext cx="3124800" cy="6857280"/>
          </a:xfrm>
          <a:custGeom>
            <a:avLst/>
            <a:gdLst/>
            <a:ah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rgbClr val="ed7d31"/>
          </a:solidFill>
          <a:ln w="25560">
            <a:noFill/>
          </a:ln>
        </p:spPr>
        <p:style>
          <a:lnRef idx="0"/>
          <a:fillRef idx="0"/>
          <a:effectRef idx="0"/>
          <a:fontRef idx="minor"/>
        </p:style>
      </p:sp>
      <p:sp>
        <p:nvSpPr>
          <p:cNvPr id="180" name="PlaceHolder 1"/>
          <p:cNvSpPr>
            <a:spLocks noGrp="1"/>
          </p:cNvSpPr>
          <p:nvPr>
            <p:ph type="title"/>
          </p:nvPr>
        </p:nvSpPr>
        <p:spPr>
          <a:xfrm>
            <a:off x="323640" y="1153440"/>
            <a:ext cx="2399760" cy="4460400"/>
          </a:xfrm>
          <a:prstGeom prst="rect">
            <a:avLst/>
          </a:prstGeom>
          <a:noFill/>
          <a:ln w="0">
            <a:noFill/>
          </a:ln>
        </p:spPr>
        <p:txBody>
          <a:bodyPr lIns="90000" rIns="90000" tIns="45000" bIns="45000" anchor="ctr">
            <a:normAutofit/>
          </a:bodyPr>
          <a:p>
            <a:pPr>
              <a:lnSpc>
                <a:spcPct val="90000"/>
              </a:lnSpc>
              <a:buNone/>
            </a:pPr>
            <a:r>
              <a:rPr b="0" lang="en-US" sz="4400" spc="-1" strike="noStrike">
                <a:solidFill>
                  <a:srgbClr val="ffffff"/>
                </a:solidFill>
                <a:latin typeface="Calibri Light"/>
              </a:rPr>
              <a:t>Here is the agenda… </a:t>
            </a:r>
            <a:endParaRPr b="0" lang="en-US" sz="4400" spc="-1" strike="noStrike">
              <a:latin typeface="Arial"/>
            </a:endParaRPr>
          </a:p>
        </p:txBody>
      </p:sp>
      <p:sp>
        <p:nvSpPr>
          <p:cNvPr id="181" name="Arc 38"/>
          <p:cNvSpPr/>
          <p:nvPr/>
        </p:nvSpPr>
        <p:spPr>
          <a:xfrm flipV="1">
            <a:off x="5662800" y="2451240"/>
            <a:ext cx="3061800" cy="4082760"/>
          </a:xfrm>
          <a:prstGeom prst="arc">
            <a:avLst>
              <a:gd name="adj1" fmla="val 16200000"/>
              <a:gd name="adj2" fmla="val 0"/>
            </a:avLst>
          </a:prstGeom>
          <a:noFill/>
          <a:ln cap="rnd" w="127080">
            <a:solidFill>
              <a:srgbClr val="ffc000"/>
            </a:solidFill>
            <a:prstDash val="dash"/>
            <a:miter/>
          </a:ln>
        </p:spPr>
        <p:style>
          <a:lnRef idx="0"/>
          <a:fillRef idx="0"/>
          <a:effectRef idx="0"/>
          <a:fontRef idx="minor"/>
        </p:style>
      </p:sp>
      <p:sp>
        <p:nvSpPr>
          <p:cNvPr id="182" name="Rectangle 5"/>
          <p:cNvSpPr/>
          <p:nvPr/>
        </p:nvSpPr>
        <p:spPr>
          <a:xfrm>
            <a:off x="3136680" y="591480"/>
            <a:ext cx="5683320" cy="5585040"/>
          </a:xfrm>
          <a:prstGeom prst="rect">
            <a:avLst/>
          </a:prstGeom>
          <a:noFill/>
          <a:ln w="0">
            <a:noFill/>
          </a:ln>
        </p:spPr>
        <p:style>
          <a:lnRef idx="0"/>
          <a:fillRef idx="0"/>
          <a:effectRef idx="0"/>
          <a:fontRef idx="minor"/>
        </p:style>
        <p:txBody>
          <a:bodyPr lIns="90000" rIns="90000" tIns="45000" bIns="45000" anchor="ctr">
            <a:normAutofit/>
          </a:bodyPr>
          <a:p>
            <a:pPr marL="399960" indent="-343080" algn="just">
              <a:lnSpc>
                <a:spcPct val="90000"/>
              </a:lnSpc>
              <a:spcAft>
                <a:spcPts val="601"/>
              </a:spcAft>
              <a:buClr>
                <a:srgbClr val="000000"/>
              </a:buClr>
              <a:buFont typeface="StarSymbol"/>
              <a:buAutoNum type="arabicPeriod"/>
            </a:pPr>
            <a:r>
              <a:rPr b="0" lang="en-US" sz="2400" spc="-1" strike="noStrike">
                <a:solidFill>
                  <a:srgbClr val="000000"/>
                </a:solidFill>
                <a:latin typeface="Arial Nova"/>
                <a:ea typeface="DejaVu Sans"/>
              </a:rPr>
              <a:t>The Internet of Things</a:t>
            </a:r>
            <a:endParaRPr b="0" lang="en-US" sz="2400" spc="-1" strike="noStrike">
              <a:latin typeface="Arial"/>
            </a:endParaRPr>
          </a:p>
          <a:p>
            <a:pPr marL="399960" indent="-343080" algn="just">
              <a:lnSpc>
                <a:spcPct val="90000"/>
              </a:lnSpc>
              <a:spcAft>
                <a:spcPts val="601"/>
              </a:spcAft>
              <a:buClr>
                <a:srgbClr val="000000"/>
              </a:buClr>
              <a:buFont typeface="StarSymbol"/>
              <a:buAutoNum type="arabicPeriod"/>
            </a:pPr>
            <a:r>
              <a:rPr b="0" lang="en-US" sz="2400" spc="-1" strike="noStrike">
                <a:solidFill>
                  <a:srgbClr val="000000"/>
                </a:solidFill>
                <a:latin typeface="Arial Nova"/>
                <a:ea typeface="DejaVu Sans"/>
              </a:rPr>
              <a:t>First processors</a:t>
            </a:r>
            <a:endParaRPr b="0" lang="en-US" sz="2400" spc="-1" strike="noStrike">
              <a:latin typeface="Arial"/>
            </a:endParaRPr>
          </a:p>
          <a:p>
            <a:pPr marL="399960" indent="-343080" algn="just">
              <a:lnSpc>
                <a:spcPct val="90000"/>
              </a:lnSpc>
              <a:spcAft>
                <a:spcPts val="601"/>
              </a:spcAft>
              <a:buClr>
                <a:srgbClr val="000000"/>
              </a:buClr>
              <a:buFont typeface="StarSymbol"/>
              <a:buAutoNum type="arabicPeriod"/>
            </a:pPr>
            <a:r>
              <a:rPr b="0" lang="en-US" sz="2400" spc="-1" strike="noStrike">
                <a:solidFill>
                  <a:srgbClr val="000000"/>
                </a:solidFill>
                <a:latin typeface="Arial Nova"/>
                <a:ea typeface="DejaVu Sans"/>
              </a:rPr>
              <a:t>Arduino (AVR)</a:t>
            </a:r>
            <a:endParaRPr b="0" lang="en-US" sz="2400" spc="-1" strike="noStrike">
              <a:latin typeface="Arial"/>
            </a:endParaRPr>
          </a:p>
          <a:p>
            <a:pPr marL="399960" indent="-343080" algn="just">
              <a:lnSpc>
                <a:spcPct val="90000"/>
              </a:lnSpc>
              <a:spcAft>
                <a:spcPts val="601"/>
              </a:spcAft>
              <a:buClr>
                <a:srgbClr val="000000"/>
              </a:buClr>
              <a:buFont typeface="StarSymbol"/>
              <a:buAutoNum type="arabicPeriod"/>
            </a:pPr>
            <a:r>
              <a:rPr b="0" lang="en-US" sz="2400" spc="-1" strike="noStrike">
                <a:solidFill>
                  <a:srgbClr val="000000"/>
                </a:solidFill>
                <a:latin typeface="Arial Nova"/>
                <a:ea typeface="DejaVu Sans"/>
              </a:rPr>
              <a:t>ESP32</a:t>
            </a:r>
            <a:endParaRPr b="0" lang="en-US" sz="2400" spc="-1" strike="noStrike">
              <a:latin typeface="Arial"/>
            </a:endParaRPr>
          </a:p>
          <a:p>
            <a:pPr marL="399960" indent="-343080" algn="just">
              <a:lnSpc>
                <a:spcPct val="90000"/>
              </a:lnSpc>
              <a:spcAft>
                <a:spcPts val="601"/>
              </a:spcAft>
              <a:buClr>
                <a:srgbClr val="000000"/>
              </a:buClr>
              <a:buFont typeface="StarSymbol"/>
              <a:buAutoNum type="arabicPeriod"/>
            </a:pPr>
            <a:r>
              <a:rPr b="0" lang="en-US" sz="2400" spc="-1" strike="noStrike">
                <a:solidFill>
                  <a:srgbClr val="000000"/>
                </a:solidFill>
                <a:latin typeface="Arial Nova"/>
                <a:ea typeface="DejaVu Sans"/>
              </a:rPr>
              <a:t>Linux based processors</a:t>
            </a:r>
            <a:endParaRPr b="0" lang="en-US" sz="2400" spc="-1" strike="noStrike">
              <a:latin typeface="Arial"/>
            </a:endParaRPr>
          </a:p>
        </p:txBody>
      </p:sp>
      <p:sp>
        <p:nvSpPr>
          <p:cNvPr id="183" name="AutoShape 8"/>
          <p:cNvSpPr/>
          <p:nvPr/>
        </p:nvSpPr>
        <p:spPr>
          <a:xfrm>
            <a:off x="155520" y="-144360"/>
            <a:ext cx="304200" cy="304200"/>
          </a:xfrm>
          <a:prstGeom prst="rect">
            <a:avLst/>
          </a:prstGeom>
          <a:noFill/>
          <a:ln w="0">
            <a:noFill/>
          </a:ln>
        </p:spPr>
        <p:style>
          <a:lnRef idx="0"/>
          <a:fillRef idx="0"/>
          <a:effectRef idx="0"/>
          <a:fontRef idx="minor"/>
        </p:style>
      </p:sp>
      <p:sp>
        <p:nvSpPr>
          <p:cNvPr id="184" name="AutoShape 10"/>
          <p:cNvSpPr/>
          <p:nvPr/>
        </p:nvSpPr>
        <p:spPr>
          <a:xfrm>
            <a:off x="307800" y="7920"/>
            <a:ext cx="304200" cy="304200"/>
          </a:xfrm>
          <a:prstGeom prst="rect">
            <a:avLst/>
          </a:prstGeom>
          <a:noFill/>
          <a:ln w="0">
            <a:noFill/>
          </a:ln>
        </p:spPr>
        <p:style>
          <a:lnRef idx="0"/>
          <a:fillRef idx="0"/>
          <a:effectRef idx="0"/>
          <a:fontRef idx="minor"/>
        </p:style>
      </p:sp>
      <p:sp>
        <p:nvSpPr>
          <p:cNvPr id="185" name="AutoShape 12"/>
          <p:cNvSpPr/>
          <p:nvPr/>
        </p:nvSpPr>
        <p:spPr>
          <a:xfrm>
            <a:off x="460440" y="160200"/>
            <a:ext cx="304200" cy="304200"/>
          </a:xfrm>
          <a:prstGeom prst="rect">
            <a:avLst/>
          </a:prstGeom>
          <a:noFill/>
          <a:ln w="0">
            <a:noFill/>
          </a:ln>
        </p:spPr>
        <p:style>
          <a:lnRef idx="0"/>
          <a:fillRef idx="0"/>
          <a:effectRef idx="0"/>
          <a:fontRef idx="minor"/>
        </p:style>
      </p:sp>
      <p:sp>
        <p:nvSpPr>
          <p:cNvPr id="186" name="AutoShape 4"/>
          <p:cNvSpPr/>
          <p:nvPr/>
        </p:nvSpPr>
        <p:spPr>
          <a:xfrm>
            <a:off x="612720" y="312840"/>
            <a:ext cx="304200" cy="304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4" name="Rectangle 8"/>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85" name="PlaceHolder 1"/>
          <p:cNvSpPr>
            <a:spLocks noGrp="1"/>
          </p:cNvSpPr>
          <p:nvPr>
            <p:ph type="title"/>
          </p:nvPr>
        </p:nvSpPr>
        <p:spPr>
          <a:xfrm>
            <a:off x="4209480" y="2400840"/>
            <a:ext cx="4809600" cy="1824480"/>
          </a:xfrm>
          <a:prstGeom prst="rect">
            <a:avLst/>
          </a:prstGeom>
          <a:noFill/>
          <a:ln w="0">
            <a:noFill/>
          </a:ln>
        </p:spPr>
        <p:txBody>
          <a:bodyPr lIns="90000" rIns="90000" tIns="45000" bIns="45000" anchor="b">
            <a:normAutofit/>
          </a:bodyPr>
          <a:p>
            <a:pPr algn="ctr">
              <a:lnSpc>
                <a:spcPct val="90000"/>
              </a:lnSpc>
              <a:buNone/>
            </a:pPr>
            <a:r>
              <a:rPr b="1" lang="en-US" sz="2800" spc="-1" strike="noStrike">
                <a:solidFill>
                  <a:srgbClr val="000000"/>
                </a:solidFill>
                <a:latin typeface="Arial Nova"/>
              </a:rPr>
              <a:t>4. </a:t>
            </a:r>
            <a:br>
              <a:rPr sz="2800"/>
            </a:br>
            <a:r>
              <a:rPr b="1" lang="en-US" sz="2800" spc="-1" strike="noStrike">
                <a:latin typeface="Arial Nova"/>
              </a:rPr>
              <a:t>The ESP32 </a:t>
            </a:r>
            <a:r>
              <a:rPr b="1" lang="en-US" sz="2800" spc="-1" strike="noStrike">
                <a:solidFill>
                  <a:srgbClr val="000000"/>
                </a:solidFill>
                <a:latin typeface="Arial Nova"/>
              </a:rPr>
              <a:t> </a:t>
            </a:r>
            <a:endParaRPr b="0" lang="en-US" sz="2800" spc="-1" strike="noStrike">
              <a:latin typeface="Arial"/>
            </a:endParaRPr>
          </a:p>
        </p:txBody>
      </p:sp>
      <p:sp>
        <p:nvSpPr>
          <p:cNvPr id="286" name="Picture 5"/>
          <p:cNvSpPr/>
          <p:nvPr/>
        </p:nvSpPr>
        <p:spPr>
          <a:xfrm>
            <a:off x="650160" y="1216800"/>
            <a:ext cx="3179160" cy="3462480"/>
          </a:xfrm>
          <a:custGeom>
            <a:avLst/>
            <a:gdLst/>
            <a:ah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blipFill rotWithShape="0">
            <a:blip r:embed="rId1"/>
            <a:srcRect/>
            <a:stretch/>
          </a:blipFill>
          <a:ln w="0">
            <a:noFill/>
          </a:ln>
        </p:spPr>
        <p:style>
          <a:lnRef idx="0"/>
          <a:fillRef idx="0"/>
          <a:effectRef idx="0"/>
          <a:fontRef idx="minor"/>
        </p:style>
      </p:sp>
      <p:sp>
        <p:nvSpPr>
          <p:cNvPr id="287" name="sketchy line 8"/>
          <p:cNvSpPr/>
          <p:nvPr/>
        </p:nvSpPr>
        <p:spPr>
          <a:xfrm>
            <a:off x="5314320" y="4409280"/>
            <a:ext cx="2605320" cy="17640"/>
          </a:xfrm>
          <a:custGeom>
            <a:avLst/>
            <a:gdLst/>
            <a:ahLst/>
            <a:rect l="l" t="t" r="r" b="b"/>
            <a:pathLst>
              <a:path fill="none" w="2606040" h="18288">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stroke="0" w="2606040" h="18288">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fill="none" stroke="0" w="2606040" h="18288">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rgbClr val="ed7d31"/>
          </a:solidFill>
          <a:ln cap="rnd" w="44280">
            <a:solidFill>
              <a:srgbClr val="ed7d3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8"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89" name="PlaceHolder 1"/>
          <p:cNvSpPr>
            <a:spLocks noGrp="1"/>
          </p:cNvSpPr>
          <p:nvPr>
            <p:ph type="title"/>
          </p:nvPr>
        </p:nvSpPr>
        <p:spPr>
          <a:xfrm>
            <a:off x="429480" y="238680"/>
            <a:ext cx="8263080" cy="103968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ESP32 features </a:t>
            </a:r>
            <a:endParaRPr b="0" lang="en-US" sz="4700" spc="-1" strike="noStrike">
              <a:latin typeface="Arial"/>
            </a:endParaRPr>
          </a:p>
        </p:txBody>
      </p:sp>
      <p:sp>
        <p:nvSpPr>
          <p:cNvPr id="290"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91" name="Image 2" descr=""/>
          <p:cNvPicPr/>
          <p:nvPr/>
        </p:nvPicPr>
        <p:blipFill>
          <a:blip r:embed="rId1"/>
          <a:stretch/>
        </p:blipFill>
        <p:spPr>
          <a:xfrm>
            <a:off x="429480" y="2633400"/>
            <a:ext cx="6158160" cy="3008880"/>
          </a:xfrm>
          <a:prstGeom prst="rect">
            <a:avLst/>
          </a:prstGeom>
          <a:ln w="0">
            <a:noFill/>
          </a:ln>
        </p:spPr>
      </p:pic>
      <p:pic>
        <p:nvPicPr>
          <p:cNvPr id="292" name="Image 3" descr=""/>
          <p:cNvPicPr/>
          <p:nvPr/>
        </p:nvPicPr>
        <p:blipFill>
          <a:blip r:embed="rId2"/>
          <a:srcRect l="8261" t="3861" r="5263" b="3428"/>
          <a:stretch/>
        </p:blipFill>
        <p:spPr>
          <a:xfrm>
            <a:off x="6660360" y="2359440"/>
            <a:ext cx="2053800" cy="37868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3"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294"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ESP32 Network Interfaces </a:t>
            </a:r>
            <a:endParaRPr b="0" lang="en-US" sz="4700" spc="-1" strike="noStrike">
              <a:latin typeface="Arial"/>
            </a:endParaRPr>
          </a:p>
        </p:txBody>
      </p:sp>
      <p:sp>
        <p:nvSpPr>
          <p:cNvPr id="295"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96" name="Image 2" descr=""/>
          <p:cNvPicPr/>
          <p:nvPr/>
        </p:nvPicPr>
        <p:blipFill>
          <a:blip r:embed="rId1"/>
          <a:stretch/>
        </p:blipFill>
        <p:spPr>
          <a:xfrm>
            <a:off x="429480" y="2530080"/>
            <a:ext cx="6230160" cy="2857320"/>
          </a:xfrm>
          <a:prstGeom prst="rect">
            <a:avLst/>
          </a:prstGeom>
          <a:ln w="0">
            <a:noFill/>
          </a:ln>
        </p:spPr>
      </p:pic>
      <p:sp>
        <p:nvSpPr>
          <p:cNvPr id="297" name="ZoneTexte 3"/>
          <p:cNvSpPr/>
          <p:nvPr/>
        </p:nvSpPr>
        <p:spPr>
          <a:xfrm>
            <a:off x="356400" y="1917000"/>
            <a:ext cx="16945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fr-SN" sz="1800" spc="-1" strike="noStrike">
                <a:solidFill>
                  <a:srgbClr val="0070c0"/>
                </a:solidFill>
                <a:latin typeface="Arial Nova"/>
                <a:ea typeface="DejaVu Sans"/>
              </a:rPr>
              <a:t>ESP  </a:t>
            </a:r>
            <a:endParaRPr b="0" lang="en-US" sz="1800" spc="-1" strike="noStrike">
              <a:latin typeface="Arial"/>
            </a:endParaRPr>
          </a:p>
        </p:txBody>
      </p:sp>
      <p:pic>
        <p:nvPicPr>
          <p:cNvPr id="298" name="Image 4" descr=""/>
          <p:cNvPicPr/>
          <p:nvPr/>
        </p:nvPicPr>
        <p:blipFill>
          <a:blip r:embed="rId2"/>
          <a:srcRect l="8261" t="3861" r="5263" b="3428"/>
          <a:stretch/>
        </p:blipFill>
        <p:spPr>
          <a:xfrm>
            <a:off x="6804360" y="2341080"/>
            <a:ext cx="2053800" cy="37868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300" name="PlaceHolder 1"/>
          <p:cNvSpPr>
            <a:spLocks noGrp="1"/>
          </p:cNvSpPr>
          <p:nvPr>
            <p:ph type="title"/>
          </p:nvPr>
        </p:nvSpPr>
        <p:spPr>
          <a:xfrm>
            <a:off x="429480" y="265680"/>
            <a:ext cx="8263080" cy="93744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 </a:t>
            </a:r>
            <a:r>
              <a:rPr b="0" lang="en-US" sz="3600" spc="-1" strike="noStrike">
                <a:solidFill>
                  <a:srgbClr val="000000"/>
                </a:solidFill>
                <a:latin typeface="Arial Nova"/>
              </a:rPr>
              <a:t>A variety of ESP32 CPU boards</a:t>
            </a:r>
            <a:endParaRPr b="0" lang="en-US" sz="3600" spc="-1" strike="noStrike">
              <a:latin typeface="Arial"/>
            </a:endParaRPr>
          </a:p>
        </p:txBody>
      </p:sp>
      <p:sp>
        <p:nvSpPr>
          <p:cNvPr id="301"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302" name="Image 2" descr=""/>
          <p:cNvPicPr/>
          <p:nvPr/>
        </p:nvPicPr>
        <p:blipFill>
          <a:blip r:embed="rId1"/>
          <a:stretch/>
        </p:blipFill>
        <p:spPr>
          <a:xfrm>
            <a:off x="457200" y="2430720"/>
            <a:ext cx="1599480" cy="1693080"/>
          </a:xfrm>
          <a:prstGeom prst="rect">
            <a:avLst/>
          </a:prstGeom>
          <a:ln w="0">
            <a:noFill/>
          </a:ln>
        </p:spPr>
      </p:pic>
      <p:pic>
        <p:nvPicPr>
          <p:cNvPr id="303" name="Image 3" descr=""/>
          <p:cNvPicPr/>
          <p:nvPr/>
        </p:nvPicPr>
        <p:blipFill>
          <a:blip r:embed="rId2"/>
          <a:stretch/>
        </p:blipFill>
        <p:spPr>
          <a:xfrm>
            <a:off x="2200680" y="2430720"/>
            <a:ext cx="2105280" cy="1644480"/>
          </a:xfrm>
          <a:prstGeom prst="rect">
            <a:avLst/>
          </a:prstGeom>
          <a:ln w="0">
            <a:noFill/>
          </a:ln>
        </p:spPr>
      </p:pic>
      <p:pic>
        <p:nvPicPr>
          <p:cNvPr id="304" name="Image 4" descr=""/>
          <p:cNvPicPr/>
          <p:nvPr/>
        </p:nvPicPr>
        <p:blipFill>
          <a:blip r:embed="rId3"/>
          <a:stretch/>
        </p:blipFill>
        <p:spPr>
          <a:xfrm>
            <a:off x="4859280" y="1989000"/>
            <a:ext cx="1701000" cy="1708920"/>
          </a:xfrm>
          <a:prstGeom prst="rect">
            <a:avLst/>
          </a:prstGeom>
          <a:ln w="0">
            <a:noFill/>
          </a:ln>
        </p:spPr>
      </p:pic>
      <p:pic>
        <p:nvPicPr>
          <p:cNvPr id="305" name="Image 5" descr=""/>
          <p:cNvPicPr/>
          <p:nvPr/>
        </p:nvPicPr>
        <p:blipFill>
          <a:blip r:embed="rId4"/>
          <a:stretch/>
        </p:blipFill>
        <p:spPr>
          <a:xfrm>
            <a:off x="504000" y="4564080"/>
            <a:ext cx="831240" cy="1142280"/>
          </a:xfrm>
          <a:prstGeom prst="rect">
            <a:avLst/>
          </a:prstGeom>
          <a:ln w="0">
            <a:noFill/>
          </a:ln>
        </p:spPr>
      </p:pic>
      <p:pic>
        <p:nvPicPr>
          <p:cNvPr id="306" name="Image 6" descr=""/>
          <p:cNvPicPr/>
          <p:nvPr/>
        </p:nvPicPr>
        <p:blipFill>
          <a:blip r:embed="rId5"/>
          <a:stretch/>
        </p:blipFill>
        <p:spPr>
          <a:xfrm>
            <a:off x="2166480" y="4601160"/>
            <a:ext cx="1828080" cy="1353600"/>
          </a:xfrm>
          <a:prstGeom prst="rect">
            <a:avLst/>
          </a:prstGeom>
          <a:ln w="0">
            <a:noFill/>
          </a:ln>
        </p:spPr>
      </p:pic>
      <p:pic>
        <p:nvPicPr>
          <p:cNvPr id="307" name="Image 7" descr=""/>
          <p:cNvPicPr/>
          <p:nvPr/>
        </p:nvPicPr>
        <p:blipFill>
          <a:blip r:embed="rId6"/>
          <a:stretch/>
        </p:blipFill>
        <p:spPr>
          <a:xfrm>
            <a:off x="4187880" y="4249440"/>
            <a:ext cx="1810080" cy="1544400"/>
          </a:xfrm>
          <a:prstGeom prst="rect">
            <a:avLst/>
          </a:prstGeom>
          <a:ln w="0">
            <a:noFill/>
          </a:ln>
        </p:spPr>
      </p:pic>
      <p:pic>
        <p:nvPicPr>
          <p:cNvPr id="308" name="Image 8" descr=""/>
          <p:cNvPicPr/>
          <p:nvPr/>
        </p:nvPicPr>
        <p:blipFill>
          <a:blip r:embed="rId7"/>
          <a:stretch/>
        </p:blipFill>
        <p:spPr>
          <a:xfrm>
            <a:off x="6629040" y="4053960"/>
            <a:ext cx="1828080" cy="1633680"/>
          </a:xfrm>
          <a:prstGeom prst="rect">
            <a:avLst/>
          </a:prstGeom>
          <a:ln w="0">
            <a:noFill/>
          </a:ln>
        </p:spPr>
      </p:pic>
      <p:sp>
        <p:nvSpPr>
          <p:cNvPr id="309" name="ZoneTexte 10"/>
          <p:cNvSpPr/>
          <p:nvPr/>
        </p:nvSpPr>
        <p:spPr>
          <a:xfrm>
            <a:off x="457200" y="4106880"/>
            <a:ext cx="20080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 with LCD</a:t>
            </a:r>
            <a:endParaRPr b="0" lang="en-US" sz="1800" spc="-1" strike="noStrike">
              <a:latin typeface="Arial"/>
            </a:endParaRPr>
          </a:p>
        </p:txBody>
      </p:sp>
      <p:sp>
        <p:nvSpPr>
          <p:cNvPr id="310" name="ZoneTexte 12"/>
          <p:cNvSpPr/>
          <p:nvPr/>
        </p:nvSpPr>
        <p:spPr>
          <a:xfrm>
            <a:off x="191880" y="5707080"/>
            <a:ext cx="2008080" cy="330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ESP32C3 RiscV</a:t>
            </a:r>
            <a:endParaRPr b="0" lang="en-US" sz="1800" spc="-1" strike="noStrike">
              <a:latin typeface="Arial"/>
            </a:endParaRPr>
          </a:p>
        </p:txBody>
      </p:sp>
      <p:sp>
        <p:nvSpPr>
          <p:cNvPr id="311" name="ZoneTexte 13"/>
          <p:cNvSpPr/>
          <p:nvPr/>
        </p:nvSpPr>
        <p:spPr>
          <a:xfrm>
            <a:off x="2466000" y="4106880"/>
            <a:ext cx="15994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ESP32-CAM</a:t>
            </a:r>
            <a:endParaRPr b="0" lang="en-US" sz="1800" spc="-1" strike="noStrike">
              <a:latin typeface="Arial"/>
            </a:endParaRPr>
          </a:p>
        </p:txBody>
      </p:sp>
      <p:sp>
        <p:nvSpPr>
          <p:cNvPr id="312" name="ZoneTexte 14"/>
          <p:cNvSpPr/>
          <p:nvPr/>
        </p:nvSpPr>
        <p:spPr>
          <a:xfrm>
            <a:off x="4653720" y="3588840"/>
            <a:ext cx="193392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 WeMos</a:t>
            </a:r>
            <a:endParaRPr b="0" lang="en-US" sz="1800" spc="-1" strike="noStrike">
              <a:latin typeface="Arial"/>
            </a:endParaRPr>
          </a:p>
        </p:txBody>
      </p:sp>
      <p:sp>
        <p:nvSpPr>
          <p:cNvPr id="313" name="ZoneTexte 15"/>
          <p:cNvSpPr/>
          <p:nvPr/>
        </p:nvSpPr>
        <p:spPr>
          <a:xfrm>
            <a:off x="6374160" y="5736960"/>
            <a:ext cx="257688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 S3 with camera</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and microphone</a:t>
            </a:r>
            <a:endParaRPr b="0" lang="en-US" sz="1800" spc="-1" strike="noStrike">
              <a:latin typeface="Arial"/>
            </a:endParaRPr>
          </a:p>
        </p:txBody>
      </p:sp>
      <p:sp>
        <p:nvSpPr>
          <p:cNvPr id="314" name="ZoneTexte 16"/>
          <p:cNvSpPr/>
          <p:nvPr/>
        </p:nvSpPr>
        <p:spPr>
          <a:xfrm>
            <a:off x="4270320" y="5845320"/>
            <a:ext cx="16732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 USB</a:t>
            </a:r>
            <a:endParaRPr b="0" lang="en-US" sz="1800" spc="-1" strike="noStrike">
              <a:latin typeface="Arial"/>
            </a:endParaRPr>
          </a:p>
        </p:txBody>
      </p:sp>
      <p:pic>
        <p:nvPicPr>
          <p:cNvPr id="315" name="Image 17" descr=""/>
          <p:cNvPicPr/>
          <p:nvPr/>
        </p:nvPicPr>
        <p:blipFill>
          <a:blip r:embed="rId8"/>
          <a:stretch/>
        </p:blipFill>
        <p:spPr>
          <a:xfrm>
            <a:off x="7121520" y="1931400"/>
            <a:ext cx="1275120" cy="1361160"/>
          </a:xfrm>
          <a:prstGeom prst="rect">
            <a:avLst/>
          </a:prstGeom>
          <a:ln w="0">
            <a:noFill/>
          </a:ln>
        </p:spPr>
      </p:pic>
      <p:sp>
        <p:nvSpPr>
          <p:cNvPr id="316" name="ZoneTexte 18"/>
          <p:cNvSpPr/>
          <p:nvPr/>
        </p:nvSpPr>
        <p:spPr>
          <a:xfrm>
            <a:off x="6924600" y="3222720"/>
            <a:ext cx="2003400" cy="478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ESP32S3 WeMos</a:t>
            </a:r>
            <a:endParaRPr b="0" lang="en-US" sz="1800" spc="-1" strike="noStrike">
              <a:latin typeface="Arial"/>
            </a:endParaRPr>
          </a:p>
        </p:txBody>
      </p:sp>
      <p:sp>
        <p:nvSpPr>
          <p:cNvPr id="317" name=""/>
          <p:cNvSpPr/>
          <p:nvPr/>
        </p:nvSpPr>
        <p:spPr>
          <a:xfrm>
            <a:off x="2371320" y="6012360"/>
            <a:ext cx="163872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ESP32-DevKit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8"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319"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ESP32 interfaces </a:t>
            </a:r>
            <a:endParaRPr b="0" lang="en-US" sz="4700" spc="-1" strike="noStrike">
              <a:latin typeface="Arial"/>
            </a:endParaRPr>
          </a:p>
        </p:txBody>
      </p:sp>
      <p:sp>
        <p:nvSpPr>
          <p:cNvPr id="320"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321" name="PlaceHolder 2"/>
          <p:cNvSpPr/>
          <p:nvPr/>
        </p:nvSpPr>
        <p:spPr>
          <a:xfrm>
            <a:off x="610560" y="2205000"/>
            <a:ext cx="7920000" cy="3712320"/>
          </a:xfrm>
          <a:prstGeom prst="rect">
            <a:avLst/>
          </a:prstGeom>
          <a:noFill/>
          <a:ln w="0">
            <a:noFill/>
          </a:ln>
        </p:spPr>
        <p:style>
          <a:lnRef idx="0"/>
          <a:fillRef idx="0"/>
          <a:effectRef idx="0"/>
          <a:fontRef idx="minor"/>
        </p:style>
        <p:txBody>
          <a:bodyPr lIns="0" rIns="0" tIns="0" bIns="0" anchor="t">
            <a:normAutofit fontScale="82000"/>
          </a:bodyPr>
          <a:p>
            <a:pPr>
              <a:lnSpc>
                <a:spcPct val="100000"/>
              </a:lnSpc>
              <a:buNone/>
            </a:pPr>
            <a:r>
              <a:rPr b="0" lang="en-US" sz="2200" spc="-1" strike="noStrike">
                <a:solidFill>
                  <a:srgbClr val="000000"/>
                </a:solidFill>
                <a:latin typeface="Arial Nova"/>
                <a:ea typeface="DejaVu Sans"/>
              </a:rPr>
              <a:t>The ESP32 has a big number of interfaces implemented on the chip:</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GPIO pins</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PWM</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Capacitive touch sensor</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I2C (</a:t>
            </a:r>
            <a:r>
              <a:rPr b="1" lang="en-US" sz="2200" spc="-1" strike="noStrike">
                <a:solidFill>
                  <a:srgbClr val="000000"/>
                </a:solidFill>
                <a:latin typeface="Arial Nova"/>
                <a:ea typeface="DejaVu Sans"/>
              </a:rPr>
              <a:t>I</a:t>
            </a:r>
            <a:r>
              <a:rPr b="0" lang="en-US" sz="2200" spc="-1" strike="noStrike">
                <a:solidFill>
                  <a:srgbClr val="000000"/>
                </a:solidFill>
                <a:latin typeface="Arial Nova"/>
                <a:ea typeface="DejaVu Sans"/>
              </a:rPr>
              <a:t>nter </a:t>
            </a:r>
            <a:r>
              <a:rPr b="1" lang="en-US" sz="2200" spc="-1" strike="noStrike">
                <a:solidFill>
                  <a:srgbClr val="000000"/>
                </a:solidFill>
                <a:latin typeface="Arial Nova"/>
                <a:ea typeface="DejaVu Sans"/>
              </a:rPr>
              <a:t>I</a:t>
            </a:r>
            <a:r>
              <a:rPr b="0" lang="en-US" sz="2200" spc="-1" strike="noStrike">
                <a:solidFill>
                  <a:srgbClr val="000000"/>
                </a:solidFill>
                <a:latin typeface="Arial Nova"/>
                <a:ea typeface="DejaVu Sans"/>
              </a:rPr>
              <a:t>ntegrated </a:t>
            </a:r>
            <a:r>
              <a:rPr b="1" lang="en-US" sz="2200" spc="-1" strike="noStrike">
                <a:solidFill>
                  <a:srgbClr val="000000"/>
                </a:solidFill>
                <a:latin typeface="Arial Nova"/>
                <a:ea typeface="DejaVu Sans"/>
              </a:rPr>
              <a:t>C</a:t>
            </a:r>
            <a:r>
              <a:rPr b="0" lang="en-US" sz="2200" spc="-1" strike="noStrike">
                <a:solidFill>
                  <a:srgbClr val="000000"/>
                </a:solidFill>
                <a:latin typeface="Arial Nova"/>
                <a:ea typeface="DejaVu Sans"/>
              </a:rPr>
              <a:t>ircuit) interface </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SPI (</a:t>
            </a:r>
            <a:r>
              <a:rPr b="1" lang="en-US" sz="2200" spc="-1" strike="noStrike">
                <a:solidFill>
                  <a:srgbClr val="000000"/>
                </a:solidFill>
                <a:latin typeface="Arial Nova"/>
                <a:ea typeface="DejaVu Sans"/>
              </a:rPr>
              <a:t>S</a:t>
            </a:r>
            <a:r>
              <a:rPr b="0" lang="en-US" sz="2200" spc="-1" strike="noStrike">
                <a:solidFill>
                  <a:srgbClr val="000000"/>
                </a:solidFill>
                <a:latin typeface="Arial Nova"/>
                <a:ea typeface="DejaVu Sans"/>
              </a:rPr>
              <a:t>erial </a:t>
            </a:r>
            <a:r>
              <a:rPr b="1" lang="en-US" sz="2200" spc="-1" strike="noStrike">
                <a:solidFill>
                  <a:srgbClr val="000000"/>
                </a:solidFill>
                <a:latin typeface="Arial Nova"/>
                <a:ea typeface="DejaVu Sans"/>
              </a:rPr>
              <a:t>P</a:t>
            </a:r>
            <a:r>
              <a:rPr b="0" lang="en-US" sz="2200" spc="-1" strike="noStrike">
                <a:solidFill>
                  <a:srgbClr val="000000"/>
                </a:solidFill>
                <a:latin typeface="Arial Nova"/>
                <a:ea typeface="DejaVu Sans"/>
              </a:rPr>
              <a:t>eripheral </a:t>
            </a:r>
            <a:r>
              <a:rPr b="1" lang="en-US" sz="2200" spc="-1" strike="noStrike">
                <a:solidFill>
                  <a:srgbClr val="000000"/>
                </a:solidFill>
                <a:latin typeface="Arial Nova"/>
                <a:ea typeface="DejaVu Sans"/>
              </a:rPr>
              <a:t>I</a:t>
            </a:r>
            <a:r>
              <a:rPr b="0" lang="en-US" sz="2200" spc="-1" strike="noStrike">
                <a:solidFill>
                  <a:srgbClr val="000000"/>
                </a:solidFill>
                <a:latin typeface="Arial Nova"/>
                <a:ea typeface="DejaVu Sans"/>
              </a:rPr>
              <a:t>nterface) interface</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Analogue to digital converter</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Digital to analogue converter</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Nova"/>
                <a:ea typeface="DejaVu Sans"/>
              </a:rPr>
              <a:t>Timer</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323"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ESP32 DevKit pin out </a:t>
            </a:r>
            <a:endParaRPr b="0" lang="en-US" sz="4700" spc="-1" strike="noStrike">
              <a:latin typeface="Arial"/>
            </a:endParaRPr>
          </a:p>
        </p:txBody>
      </p:sp>
      <p:sp>
        <p:nvSpPr>
          <p:cNvPr id="324"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325" name="Image 2" descr=""/>
          <p:cNvPicPr/>
          <p:nvPr/>
        </p:nvPicPr>
        <p:blipFill>
          <a:blip r:embed="rId1"/>
          <a:srcRect l="0" t="13970" r="0" b="0"/>
          <a:stretch/>
        </p:blipFill>
        <p:spPr>
          <a:xfrm>
            <a:off x="1259640" y="1863000"/>
            <a:ext cx="7398720" cy="48776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solidFill>
          <a:srgbClr val="ffffff"/>
        </a:solidFill>
      </p:bgPr>
    </p:bg>
    <p:spTree>
      <p:nvGrpSpPr>
        <p:cNvPr id="1" name=""/>
        <p:cNvGrpSpPr/>
        <p:nvPr/>
      </p:nvGrpSpPr>
      <p:grpSpPr>
        <a:xfrm>
          <a:off x="0" y="0"/>
          <a:ext cx="0" cy="0"/>
          <a:chOff x="0" y="0"/>
          <a:chExt cx="0" cy="0"/>
        </a:xfrm>
      </p:grpSpPr>
      <p:sp>
        <p:nvSpPr>
          <p:cNvPr id="326" name="Rectangle 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327"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ESP32 DevKit pin out </a:t>
            </a:r>
            <a:endParaRPr b="0" lang="en-US" sz="4700" spc="-1" strike="noStrike">
              <a:latin typeface="Arial"/>
            </a:endParaRPr>
          </a:p>
        </p:txBody>
      </p:sp>
      <p:sp>
        <p:nvSpPr>
          <p:cNvPr id="328"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329" name="Image 2" descr=""/>
          <p:cNvPicPr/>
          <p:nvPr/>
        </p:nvPicPr>
        <p:blipFill>
          <a:blip r:embed="rId1"/>
          <a:stretch/>
        </p:blipFill>
        <p:spPr>
          <a:xfrm>
            <a:off x="439560" y="2492280"/>
            <a:ext cx="8301240" cy="41263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0" name="Rectangle 10"/>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331" name="PlaceHolder 1"/>
          <p:cNvSpPr>
            <a:spLocks noGrp="1"/>
          </p:cNvSpPr>
          <p:nvPr>
            <p:ph type="title"/>
          </p:nvPr>
        </p:nvSpPr>
        <p:spPr>
          <a:xfrm>
            <a:off x="4209480" y="2400840"/>
            <a:ext cx="4809600" cy="1824480"/>
          </a:xfrm>
          <a:prstGeom prst="rect">
            <a:avLst/>
          </a:prstGeom>
          <a:noFill/>
          <a:ln w="0">
            <a:noFill/>
          </a:ln>
        </p:spPr>
        <p:txBody>
          <a:bodyPr lIns="90000" rIns="90000" tIns="45000" bIns="45000" anchor="b">
            <a:normAutofit/>
          </a:bodyPr>
          <a:p>
            <a:pPr algn="ctr">
              <a:lnSpc>
                <a:spcPct val="90000"/>
              </a:lnSpc>
              <a:buNone/>
            </a:pPr>
            <a:r>
              <a:rPr b="1" lang="en-US" sz="2800" spc="-1" strike="noStrike">
                <a:solidFill>
                  <a:srgbClr val="000000"/>
                </a:solidFill>
                <a:latin typeface="Arial Nova"/>
              </a:rPr>
              <a:t>5. </a:t>
            </a:r>
            <a:br>
              <a:rPr sz="2800"/>
            </a:br>
            <a:r>
              <a:rPr b="1" lang="en-US" sz="2800" spc="-1" strike="noStrike">
                <a:latin typeface="Arial Nova"/>
              </a:rPr>
              <a:t>Processors capable of</a:t>
            </a:r>
            <a:br>
              <a:rPr sz="2800"/>
            </a:br>
            <a:r>
              <a:rPr b="1" lang="en-US" sz="2800" spc="-1" strike="noStrike">
                <a:latin typeface="Arial Nova"/>
              </a:rPr>
              <a:t>running Linux </a:t>
            </a:r>
            <a:r>
              <a:rPr b="1" lang="en-US" sz="2800" spc="-1" strike="noStrike">
                <a:solidFill>
                  <a:srgbClr val="000000"/>
                </a:solidFill>
                <a:latin typeface="Arial Nova"/>
              </a:rPr>
              <a:t> </a:t>
            </a:r>
            <a:endParaRPr b="0" lang="en-US" sz="2800" spc="-1" strike="noStrike">
              <a:latin typeface="Arial"/>
            </a:endParaRPr>
          </a:p>
        </p:txBody>
      </p:sp>
      <p:sp>
        <p:nvSpPr>
          <p:cNvPr id="332" name="Picture 7"/>
          <p:cNvSpPr/>
          <p:nvPr/>
        </p:nvSpPr>
        <p:spPr>
          <a:xfrm>
            <a:off x="650160" y="1216800"/>
            <a:ext cx="3179160" cy="3462480"/>
          </a:xfrm>
          <a:custGeom>
            <a:avLst/>
            <a:gdLst/>
            <a:ah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blipFill rotWithShape="0">
            <a:blip r:embed="rId1"/>
            <a:srcRect/>
            <a:stretch/>
          </a:blipFill>
          <a:ln w="0">
            <a:noFill/>
          </a:ln>
        </p:spPr>
        <p:style>
          <a:lnRef idx="0"/>
          <a:fillRef idx="0"/>
          <a:effectRef idx="0"/>
          <a:fontRef idx="minor"/>
        </p:style>
      </p:sp>
      <p:sp>
        <p:nvSpPr>
          <p:cNvPr id="333" name="sketchy line 9"/>
          <p:cNvSpPr/>
          <p:nvPr/>
        </p:nvSpPr>
        <p:spPr>
          <a:xfrm>
            <a:off x="5314320" y="4409280"/>
            <a:ext cx="2605320" cy="17640"/>
          </a:xfrm>
          <a:custGeom>
            <a:avLst/>
            <a:gdLst/>
            <a:ahLst/>
            <a:rect l="l" t="t" r="r" b="b"/>
            <a:pathLst>
              <a:path fill="none" w="2606040" h="18288">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stroke="0" w="2606040" h="18288">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fill="none" stroke="0" w="2606040" h="18288">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rgbClr val="ed7d31"/>
          </a:solidFill>
          <a:ln cap="rnd" w="44280">
            <a:solidFill>
              <a:srgbClr val="ed7d3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4" name="Rectangle 19"/>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335" name="PlaceHolder 1"/>
          <p:cNvSpPr>
            <a:spLocks noGrp="1"/>
          </p:cNvSpPr>
          <p:nvPr>
            <p:ph type="title"/>
          </p:nvPr>
        </p:nvSpPr>
        <p:spPr>
          <a:xfrm>
            <a:off x="320400" y="496080"/>
            <a:ext cx="8263080" cy="947880"/>
          </a:xfrm>
          <a:prstGeom prst="rect">
            <a:avLst/>
          </a:prstGeom>
          <a:noFill/>
          <a:ln w="0">
            <a:noFill/>
          </a:ln>
        </p:spPr>
        <p:txBody>
          <a:bodyPr lIns="90000" rIns="90000" tIns="45000" bIns="45000" anchor="b">
            <a:normAutofit fontScale="81000"/>
          </a:bodyPr>
          <a:p>
            <a:pPr>
              <a:lnSpc>
                <a:spcPct val="90000"/>
              </a:lnSpc>
              <a:buNone/>
            </a:pPr>
            <a:r>
              <a:rPr b="0" lang="en-US" sz="4700" spc="-1" strike="noStrike">
                <a:solidFill>
                  <a:srgbClr val="000000"/>
                </a:solidFill>
                <a:latin typeface="Arial Nova"/>
              </a:rPr>
              <a:t>Micro-controllers running Linux </a:t>
            </a:r>
            <a:endParaRPr b="0" lang="en-US" sz="4700" spc="-1" strike="noStrike">
              <a:latin typeface="Arial"/>
            </a:endParaRPr>
          </a:p>
        </p:txBody>
      </p:sp>
      <p:sp>
        <p:nvSpPr>
          <p:cNvPr id="336" name="sketchy line 10"/>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337" name="Image 13" descr=""/>
          <p:cNvPicPr/>
          <p:nvPr/>
        </p:nvPicPr>
        <p:blipFill>
          <a:blip r:embed="rId1"/>
          <a:stretch/>
        </p:blipFill>
        <p:spPr>
          <a:xfrm>
            <a:off x="504000" y="2374200"/>
            <a:ext cx="3904200" cy="2675520"/>
          </a:xfrm>
          <a:prstGeom prst="rect">
            <a:avLst/>
          </a:prstGeom>
          <a:ln w="0">
            <a:noFill/>
          </a:ln>
        </p:spPr>
      </p:pic>
      <p:pic>
        <p:nvPicPr>
          <p:cNvPr id="338" name="Image 14" descr=""/>
          <p:cNvPicPr/>
          <p:nvPr/>
        </p:nvPicPr>
        <p:blipFill>
          <a:blip r:embed="rId2"/>
          <a:stretch/>
        </p:blipFill>
        <p:spPr>
          <a:xfrm>
            <a:off x="5486400" y="2535840"/>
            <a:ext cx="3064320" cy="2316240"/>
          </a:xfrm>
          <a:prstGeom prst="rect">
            <a:avLst/>
          </a:prstGeom>
          <a:ln w="0">
            <a:noFill/>
          </a:ln>
        </p:spPr>
      </p:pic>
      <p:sp>
        <p:nvSpPr>
          <p:cNvPr id="339" name="ZoneTexte 20"/>
          <p:cNvSpPr/>
          <p:nvPr/>
        </p:nvSpPr>
        <p:spPr>
          <a:xfrm>
            <a:off x="685800" y="5171040"/>
            <a:ext cx="214596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Raspberry Pi 4 or 5</a:t>
            </a:r>
            <a:endParaRPr b="0" lang="en-US" sz="1800" spc="-1" strike="noStrike">
              <a:latin typeface="Arial"/>
            </a:endParaRPr>
          </a:p>
        </p:txBody>
      </p:sp>
      <p:sp>
        <p:nvSpPr>
          <p:cNvPr id="340" name="ZoneTexte 21"/>
          <p:cNvSpPr/>
          <p:nvPr/>
        </p:nvSpPr>
        <p:spPr>
          <a:xfrm>
            <a:off x="5788440" y="5071320"/>
            <a:ext cx="238824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Luckfox Pico Pro Max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1" name="Rectangle 20"/>
          <p:cNvSpPr/>
          <p:nvPr/>
        </p:nvSpPr>
        <p:spPr>
          <a:xfrm>
            <a:off x="-19800" y="-19800"/>
            <a:ext cx="9141120" cy="6857280"/>
          </a:xfrm>
          <a:prstGeom prst="rect">
            <a:avLst/>
          </a:prstGeom>
          <a:solidFill>
            <a:srgbClr val="ffffff"/>
          </a:solidFill>
          <a:ln w="25560">
            <a:noFill/>
          </a:ln>
        </p:spPr>
        <p:style>
          <a:lnRef idx="0"/>
          <a:fillRef idx="0"/>
          <a:effectRef idx="0"/>
          <a:fontRef idx="minor"/>
        </p:style>
      </p:sp>
      <p:sp>
        <p:nvSpPr>
          <p:cNvPr id="342"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The Luckfox Pico </a:t>
            </a:r>
            <a:endParaRPr b="0" lang="en-US" sz="4700" spc="-1" strike="noStrike">
              <a:latin typeface="Arial"/>
            </a:endParaRPr>
          </a:p>
        </p:txBody>
      </p:sp>
      <p:sp>
        <p:nvSpPr>
          <p:cNvPr id="343" name="sketchy line 18"/>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344" name="PlaceHolder 33"/>
          <p:cNvSpPr/>
          <p:nvPr/>
        </p:nvSpPr>
        <p:spPr>
          <a:xfrm>
            <a:off x="683640" y="2640600"/>
            <a:ext cx="7974720" cy="3287160"/>
          </a:xfrm>
          <a:prstGeom prst="rect">
            <a:avLst/>
          </a:prstGeom>
          <a:noFill/>
          <a:ln w="0">
            <a:noFill/>
          </a:ln>
        </p:spPr>
        <p:style>
          <a:lnRef idx="0"/>
          <a:fillRef idx="0"/>
          <a:effectRef idx="0"/>
          <a:fontRef idx="minor"/>
        </p:style>
        <p:txBody>
          <a:bodyPr lIns="0" rIns="0" tIns="0" bIns="0" anchor="t">
            <a:normAutofit/>
          </a:bodyPr>
          <a:p>
            <a:pPr>
              <a:lnSpc>
                <a:spcPct val="90000"/>
              </a:lnSpc>
              <a:buNone/>
            </a:pPr>
            <a:r>
              <a:rPr b="0" lang="en-US" sz="2000" spc="-1" strike="noStrike">
                <a:solidFill>
                  <a:srgbClr val="000000"/>
                </a:solidFill>
                <a:latin typeface="Arial"/>
                <a:ea typeface="DejaVu Sans"/>
              </a:rPr>
              <a:t>Just like the Raspberry Pi, the Luckfox Pico can run Linux off an SD card and it has an Ethernet interface.</a:t>
            </a:r>
            <a:endParaRPr b="0" lang="en-US" sz="2000" spc="-1" strike="noStrike">
              <a:latin typeface="Arial"/>
            </a:endParaRPr>
          </a:p>
          <a:p>
            <a:pPr>
              <a:lnSpc>
                <a:spcPct val="90000"/>
              </a:lnSpc>
              <a:buNone/>
            </a:pPr>
            <a:r>
              <a:rPr b="0" lang="en-US" sz="2000" spc="-1" strike="noStrike">
                <a:solidFill>
                  <a:srgbClr val="000000"/>
                </a:solidFill>
                <a:latin typeface="Arial"/>
                <a:ea typeface="DejaVu Sans"/>
              </a:rPr>
              <a:t>However, a screen and keyboard and mouse cannot be connected to it.</a:t>
            </a:r>
            <a:endParaRPr b="0" lang="en-US" sz="2000" spc="-1" strike="noStrike">
              <a:latin typeface="Arial"/>
            </a:endParaRPr>
          </a:p>
          <a:p>
            <a:pPr>
              <a:lnSpc>
                <a:spcPct val="90000"/>
              </a:lnSpc>
              <a:buNone/>
            </a:pPr>
            <a:r>
              <a:rPr b="0" lang="en-US" sz="2000" spc="-1" strike="noStrike">
                <a:solidFill>
                  <a:srgbClr val="000000"/>
                </a:solidFill>
                <a:latin typeface="Arial"/>
                <a:ea typeface="DejaVu Sans"/>
              </a:rPr>
              <a:t>You can however connect to the Luckfox over the network using ssh and use the X11-forwarding to get the graphical user interface of your applications on the screen of your PC or MAC.</a:t>
            </a:r>
            <a:endParaRPr b="0" lang="en-US" sz="2000" spc="-1" strike="noStrike">
              <a:latin typeface="Arial"/>
            </a:endParaRPr>
          </a:p>
          <a:p>
            <a:pPr>
              <a:lnSpc>
                <a:spcPct val="90000"/>
              </a:lnSpc>
              <a:buNone/>
            </a:pPr>
            <a:r>
              <a:rPr b="0" lang="en-US" sz="2000" spc="-1" strike="noStrike">
                <a:solidFill>
                  <a:srgbClr val="000000"/>
                </a:solidFill>
                <a:latin typeface="Arial"/>
                <a:ea typeface="DejaVu Sans"/>
              </a:rPr>
              <a:t>The Luckfox also has a camera interface and it features a processor for AI applications. It is therefore particularly suited for image treatment. </a:t>
            </a:r>
            <a:endParaRPr b="0" lang="en-US" sz="2000" spc="-1" strike="noStrike">
              <a:latin typeface="Arial"/>
            </a:endParaRPr>
          </a:p>
          <a:p>
            <a:pPr>
              <a:lnSpc>
                <a:spcPct val="90000"/>
              </a:lnSpc>
              <a:buNone/>
            </a:pPr>
            <a:r>
              <a:rPr b="0" lang="en-US" sz="2000" spc="-1" strike="noStrike">
                <a:solidFill>
                  <a:srgbClr val="000000"/>
                </a:solidFill>
                <a:latin typeface="Arial"/>
                <a:ea typeface="DejaVu Sans"/>
              </a:rPr>
              <a:t>At a price of ~ 20 US$ it is still rather cheap.</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7" name="Rectangle 40"/>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188" name="PlaceHolder 1"/>
          <p:cNvSpPr>
            <a:spLocks noGrp="1"/>
          </p:cNvSpPr>
          <p:nvPr>
            <p:ph type="title"/>
          </p:nvPr>
        </p:nvSpPr>
        <p:spPr>
          <a:xfrm>
            <a:off x="4209480" y="2400840"/>
            <a:ext cx="4809600" cy="1824480"/>
          </a:xfrm>
          <a:prstGeom prst="rect">
            <a:avLst/>
          </a:prstGeom>
          <a:noFill/>
          <a:ln w="0">
            <a:noFill/>
          </a:ln>
        </p:spPr>
        <p:txBody>
          <a:bodyPr lIns="90000" rIns="90000" tIns="45000" bIns="45000" anchor="b">
            <a:normAutofit/>
          </a:bodyPr>
          <a:p>
            <a:pPr algn="ctr">
              <a:lnSpc>
                <a:spcPct val="90000"/>
              </a:lnSpc>
              <a:buNone/>
            </a:pPr>
            <a:r>
              <a:rPr b="1" lang="en-US" sz="2800" spc="-1" strike="noStrike">
                <a:solidFill>
                  <a:srgbClr val="000000"/>
                </a:solidFill>
                <a:latin typeface="Arial Nova"/>
              </a:rPr>
              <a:t>1. </a:t>
            </a:r>
            <a:br>
              <a:rPr sz="2800"/>
            </a:br>
            <a:r>
              <a:rPr b="1" lang="en-US" sz="2800" spc="-1" strike="noStrike">
                <a:latin typeface="Arial Nova"/>
              </a:rPr>
              <a:t>The Internet of Things </a:t>
            </a:r>
            <a:r>
              <a:rPr b="1" lang="en-US" sz="2800" spc="-1" strike="noStrike">
                <a:solidFill>
                  <a:srgbClr val="000000"/>
                </a:solidFill>
                <a:latin typeface="Arial Nova"/>
              </a:rPr>
              <a:t> </a:t>
            </a:r>
            <a:endParaRPr b="0" lang="en-US" sz="2800" spc="-1" strike="noStrike">
              <a:latin typeface="Arial"/>
            </a:endParaRPr>
          </a:p>
        </p:txBody>
      </p:sp>
      <p:sp>
        <p:nvSpPr>
          <p:cNvPr id="189" name="Picture 6"/>
          <p:cNvSpPr/>
          <p:nvPr/>
        </p:nvSpPr>
        <p:spPr>
          <a:xfrm>
            <a:off x="650160" y="1216800"/>
            <a:ext cx="3179160" cy="3462480"/>
          </a:xfrm>
          <a:custGeom>
            <a:avLst/>
            <a:gdLst/>
            <a:ah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blipFill rotWithShape="0">
            <a:blip r:embed="rId1"/>
            <a:srcRect/>
            <a:stretch/>
          </a:blipFill>
          <a:ln w="0">
            <a:noFill/>
          </a:ln>
        </p:spPr>
        <p:style>
          <a:lnRef idx="0"/>
          <a:fillRef idx="0"/>
          <a:effectRef idx="0"/>
          <a:fontRef idx="minor"/>
        </p:style>
      </p:sp>
      <p:sp>
        <p:nvSpPr>
          <p:cNvPr id="190" name="sketchy line"/>
          <p:cNvSpPr/>
          <p:nvPr/>
        </p:nvSpPr>
        <p:spPr>
          <a:xfrm>
            <a:off x="5314320" y="4409280"/>
            <a:ext cx="2605320" cy="17640"/>
          </a:xfrm>
          <a:custGeom>
            <a:avLst/>
            <a:gdLst/>
            <a:ahLst/>
            <a:rect l="l" t="t" r="r" b="b"/>
            <a:pathLst>
              <a:path fill="none" w="2606040" h="18288">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stroke="0" w="2606040" h="18288">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fill="none" stroke="0" w="2606040" h="18288">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rgbClr val="ed7d31"/>
          </a:solidFill>
          <a:ln cap="rnd" w="44280">
            <a:solidFill>
              <a:srgbClr val="ed7d3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5" name="Rectangle 21"/>
          <p:cNvSpPr/>
          <p:nvPr/>
        </p:nvSpPr>
        <p:spPr>
          <a:xfrm>
            <a:off x="0" y="0"/>
            <a:ext cx="9141120" cy="6857280"/>
          </a:xfrm>
          <a:prstGeom prst="rect">
            <a:avLst/>
          </a:prstGeom>
          <a:solidFill>
            <a:srgbClr val="ffffff"/>
          </a:solidFill>
          <a:ln w="25560">
            <a:noFill/>
          </a:ln>
        </p:spPr>
        <p:style>
          <a:lnRef idx="0"/>
          <a:fillRef idx="0"/>
          <a:effectRef idx="0"/>
          <a:fontRef idx="minor"/>
        </p:style>
      </p:sp>
      <p:sp>
        <p:nvSpPr>
          <p:cNvPr id="346"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Micro-controller speed</a:t>
            </a:r>
            <a:endParaRPr b="0" lang="en-US" sz="4700" spc="-1" strike="noStrike">
              <a:latin typeface="Arial"/>
            </a:endParaRPr>
          </a:p>
        </p:txBody>
      </p:sp>
      <p:sp>
        <p:nvSpPr>
          <p:cNvPr id="347" name="sketchy line 19"/>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348" name="PlaceHolder 35"/>
          <p:cNvSpPr/>
          <p:nvPr/>
        </p:nvSpPr>
        <p:spPr>
          <a:xfrm>
            <a:off x="463680" y="2205000"/>
            <a:ext cx="8228880" cy="3653280"/>
          </a:xfrm>
          <a:prstGeom prst="rect">
            <a:avLst/>
          </a:prstGeom>
          <a:noFill/>
          <a:ln w="0">
            <a:noFill/>
          </a:ln>
        </p:spPr>
        <p:style>
          <a:lnRef idx="0"/>
          <a:fillRef idx="0"/>
          <a:effectRef idx="0"/>
          <a:fontRef idx="minor"/>
        </p:style>
        <p:txBody>
          <a:bodyPr lIns="0" rIns="0" tIns="0" bIns="0" anchor="t">
            <a:normAutofit fontScale="81000"/>
          </a:bodyPr>
          <a:p>
            <a:pPr>
              <a:lnSpc>
                <a:spcPct val="100000"/>
              </a:lnSpc>
              <a:buNone/>
            </a:pPr>
            <a:r>
              <a:rPr b="0" lang="en-US" sz="1800" spc="-1" strike="noStrike">
                <a:solidFill>
                  <a:srgbClr val="000000"/>
                </a:solidFill>
                <a:latin typeface="Arial Nova"/>
                <a:ea typeface="DejaVu Sans"/>
              </a:rPr>
              <a:t>The speed at which a micro-controller can executed your programs depends of its clock speed, its instruction set, memory access speed and the width of its memory bus.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As an example:</a:t>
            </a:r>
            <a:br>
              <a:rPr sz="1800"/>
            </a:b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The ESP32 uses a dual core (2 CPUs on the chip) Xtensa 32-bit LX micro-processor running at 240 MHz</a:t>
            </a: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 </a:t>
            </a: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You can imagine that it will run faster than the AVR168, which has only 8 bits and runs at 20 MHz clock speed.</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The Raspberry Pi, as a top end processor, has a Broadcom BCM2711, Quad Core Cortex-A72 (ARM v8) 64-bit processor, running at 1.8 GHz.</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Nova"/>
                <a:ea typeface="DejaVu Sans"/>
              </a:rPr>
              <a:t>You can imagine that the price of the processor depends on its performance.</a:t>
            </a:r>
            <a:endParaRPr b="0" lang="en-US" sz="1800" spc="-1" strike="noStrike">
              <a:latin typeface="Arial"/>
            </a:endParaRPr>
          </a:p>
          <a:p>
            <a:pPr algn="just">
              <a:lnSpc>
                <a:spcPct val="100000"/>
              </a:lnSpc>
              <a:buNone/>
            </a:pPr>
            <a:r>
              <a:rPr b="0" lang="en-US" sz="1800" spc="-1" strike="noStrike">
                <a:solidFill>
                  <a:srgbClr val="000000"/>
                </a:solidFill>
                <a:latin typeface="Arial Nova"/>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9" name="Rectangle 9"/>
          <p:cNvSpPr/>
          <p:nvPr/>
        </p:nvSpPr>
        <p:spPr>
          <a:xfrm>
            <a:off x="-69480" y="188280"/>
            <a:ext cx="9141120" cy="6857280"/>
          </a:xfrm>
          <a:prstGeom prst="rect">
            <a:avLst/>
          </a:prstGeom>
          <a:solidFill>
            <a:srgbClr val="ffffff"/>
          </a:solidFill>
          <a:ln w="25560">
            <a:noFill/>
          </a:ln>
        </p:spPr>
        <p:style>
          <a:lnRef idx="0"/>
          <a:fillRef idx="0"/>
          <a:effectRef idx="0"/>
          <a:fontRef idx="minor"/>
        </p:style>
      </p:sp>
      <p:sp>
        <p:nvSpPr>
          <p:cNvPr id="350" name="PlaceHolder 1"/>
          <p:cNvSpPr>
            <a:spLocks noGrp="1"/>
          </p:cNvSpPr>
          <p:nvPr>
            <p:ph type="title"/>
          </p:nvPr>
        </p:nvSpPr>
        <p:spPr>
          <a:xfrm>
            <a:off x="251280" y="456480"/>
            <a:ext cx="8263080" cy="917280"/>
          </a:xfrm>
          <a:prstGeom prst="rect">
            <a:avLst/>
          </a:prstGeom>
          <a:noFill/>
          <a:ln w="0">
            <a:noFill/>
          </a:ln>
        </p:spPr>
        <p:txBody>
          <a:bodyPr lIns="90000" rIns="90000" tIns="45000" bIns="45000" anchor="b">
            <a:normAutofit/>
          </a:bodyPr>
          <a:p>
            <a:pPr>
              <a:lnSpc>
                <a:spcPct val="90000"/>
              </a:lnSpc>
              <a:buNone/>
            </a:pPr>
            <a:r>
              <a:rPr b="0" lang="en-US" sz="4000" spc="-1" strike="noStrike">
                <a:solidFill>
                  <a:srgbClr val="000000"/>
                </a:solidFill>
                <a:latin typeface="Arial Nova"/>
              </a:rPr>
              <a:t>Choosing a micro-controller</a:t>
            </a:r>
            <a:r>
              <a:rPr b="0" lang="en-US" sz="4700" spc="-1" strike="noStrike">
                <a:solidFill>
                  <a:srgbClr val="000000"/>
                </a:solidFill>
                <a:latin typeface="Arial Nova"/>
              </a:rPr>
              <a:t> </a:t>
            </a:r>
            <a:endParaRPr b="0" lang="en-US" sz="4700" spc="-1" strike="noStrike">
              <a:latin typeface="Arial"/>
            </a:endParaRPr>
          </a:p>
        </p:txBody>
      </p:sp>
      <p:sp>
        <p:nvSpPr>
          <p:cNvPr id="351" name="sketchy line"/>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352" name="PlaceHolder 2"/>
          <p:cNvSpPr/>
          <p:nvPr/>
        </p:nvSpPr>
        <p:spPr>
          <a:xfrm>
            <a:off x="591840" y="2515680"/>
            <a:ext cx="7632000" cy="3287160"/>
          </a:xfrm>
          <a:prstGeom prst="rect">
            <a:avLst/>
          </a:prstGeom>
          <a:noFill/>
          <a:ln w="0">
            <a:noFill/>
          </a:ln>
        </p:spPr>
        <p:style>
          <a:lnRef idx="0"/>
          <a:fillRef idx="0"/>
          <a:effectRef idx="0"/>
          <a:fontRef idx="minor"/>
        </p:style>
        <p:txBody>
          <a:bodyPr lIns="0" rIns="0" tIns="0" bIns="0" anchor="t">
            <a:normAutofit fontScale="71000"/>
          </a:bodyPr>
          <a:p>
            <a:pPr>
              <a:lnSpc>
                <a:spcPct val="90000"/>
              </a:lnSpc>
              <a:buNone/>
            </a:pPr>
            <a:r>
              <a:rPr b="0" lang="en-US" sz="2200" spc="-1" strike="noStrike">
                <a:solidFill>
                  <a:srgbClr val="000000"/>
                </a:solidFill>
                <a:latin typeface="Arial"/>
                <a:ea typeface="DejaVu Sans"/>
              </a:rPr>
              <a:t>Question of </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Needs (how much memory, which speed, which interfaces …)</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Network interface?</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Budget</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Software environment and programming language</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Previous experience</a:t>
            </a:r>
            <a:endParaRPr b="0" lang="en-US" sz="2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200" spc="-1" strike="noStrike">
                <a:solidFill>
                  <a:srgbClr val="000000"/>
                </a:solidFill>
                <a:latin typeface="Arial"/>
                <a:ea typeface="DejaVu Sans"/>
              </a:rPr>
              <a:t>Taste</a:t>
            </a:r>
            <a:endParaRPr b="0" lang="en-US" sz="2200" spc="-1" strike="noStrike">
              <a:latin typeface="Arial"/>
            </a:endParaRPr>
          </a:p>
          <a:p>
            <a:pPr>
              <a:lnSpc>
                <a:spcPct val="90000"/>
              </a:lnSpc>
              <a:spcBef>
                <a:spcPts val="1417"/>
              </a:spcBef>
              <a:buNone/>
            </a:pPr>
            <a:endParaRPr b="0" lang="en-US" sz="2200" spc="-1" strike="noStrike">
              <a:latin typeface="Arial"/>
            </a:endParaRPr>
          </a:p>
          <a:p>
            <a:pPr>
              <a:lnSpc>
                <a:spcPct val="90000"/>
              </a:lnSpc>
              <a:buNone/>
            </a:pPr>
            <a:r>
              <a:rPr b="0" lang="en-US" sz="2200" spc="-1" strike="noStrike">
                <a:solidFill>
                  <a:srgbClr val="000000"/>
                </a:solidFill>
                <a:latin typeface="Arial"/>
                <a:ea typeface="DejaVu Sans"/>
              </a:rPr>
              <a:t>Because of its computing power, its interfaces, its network connectivity and its low price we selected the ESP32. It is fully sufficient for the type of system we want to build.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Picture 2" descr="https://ecp.yusercontent.com/mail?url=https%3A%2F%2Fci3.googleusercontent.com%2Fmail-sig%2FAIorK4zYthCsQL07U8UwhmQhHPDVgzCjSCdHKTydu3h7EPrUFtQmIZelBXwXDO13j-7CTAdBOfjpUnw&amp;t=1690365610&amp;ymreqid=402c2a06-0524-cd50-1ce6-4b0001016a00&amp;sig=920gylyWStXmmWM7FRX8Bw--~D"/>
          <p:cNvPicPr/>
          <p:nvPr/>
        </p:nvPicPr>
        <p:blipFill>
          <a:blip r:embed="rId1"/>
          <a:stretch/>
        </p:blipFill>
        <p:spPr>
          <a:xfrm>
            <a:off x="6688800" y="4409280"/>
            <a:ext cx="2116440" cy="2116440"/>
          </a:xfrm>
          <a:prstGeom prst="rect">
            <a:avLst/>
          </a:prstGeom>
          <a:ln w="0">
            <a:noFill/>
          </a:ln>
        </p:spPr>
      </p:pic>
      <p:pic>
        <p:nvPicPr>
          <p:cNvPr id="354" name="Image 1" descr=""/>
          <p:cNvPicPr/>
          <p:nvPr/>
        </p:nvPicPr>
        <p:blipFill>
          <a:blip r:embed="rId2"/>
          <a:stretch/>
        </p:blipFill>
        <p:spPr>
          <a:xfrm>
            <a:off x="1187640" y="4754520"/>
            <a:ext cx="1450080" cy="1425960"/>
          </a:xfrm>
          <a:prstGeom prst="rect">
            <a:avLst/>
          </a:prstGeom>
          <a:ln w="0">
            <a:noFill/>
          </a:ln>
        </p:spPr>
      </p:pic>
      <p:sp>
        <p:nvSpPr>
          <p:cNvPr id="355" name="PlaceHolder 1"/>
          <p:cNvSpPr>
            <a:spLocks noGrp="1"/>
          </p:cNvSpPr>
          <p:nvPr>
            <p:ph type="title"/>
          </p:nvPr>
        </p:nvSpPr>
        <p:spPr>
          <a:xfrm>
            <a:off x="628560" y="1124640"/>
            <a:ext cx="7886160" cy="2188800"/>
          </a:xfrm>
          <a:prstGeom prst="rect">
            <a:avLst/>
          </a:prstGeom>
          <a:noFill/>
          <a:ln w="0">
            <a:noFill/>
          </a:ln>
        </p:spPr>
        <p:txBody>
          <a:bodyPr lIns="90000" rIns="90000" tIns="45000" bIns="45000" anchor="ctr">
            <a:normAutofit fontScale="94000"/>
          </a:bodyPr>
          <a:p>
            <a:pPr algn="ctr">
              <a:lnSpc>
                <a:spcPct val="100000"/>
              </a:lnSpc>
              <a:buNone/>
            </a:pPr>
            <a:r>
              <a:rPr b="1" lang="en-US" sz="2400" spc="-1" strike="noStrike">
                <a:solidFill>
                  <a:srgbClr val="000000"/>
                </a:solidFill>
                <a:latin typeface="Arial Nova"/>
              </a:rPr>
              <a:t>If you find any difficulty, at any step, please feel free to contact us!</a:t>
            </a:r>
            <a:br>
              <a:rPr sz="2400"/>
            </a:br>
            <a:br>
              <a:rPr sz="2400"/>
            </a:br>
            <a:r>
              <a:rPr b="0" lang="en-US" sz="2400" spc="-1" strike="noStrike">
                <a:solidFill>
                  <a:srgbClr val="000000"/>
                </a:solidFill>
                <a:latin typeface="Arial Nova"/>
              </a:rPr>
              <a:t>Dr. J. Taamté (</a:t>
            </a:r>
            <a:r>
              <a:rPr b="0" lang="fr-SN" sz="2400" spc="-1" strike="noStrike" u="sng">
                <a:solidFill>
                  <a:srgbClr val="0563c1"/>
                </a:solidFill>
                <a:uFillTx/>
                <a:latin typeface="Arial Nova"/>
                <a:hlinkClick r:id="rId3"/>
              </a:rPr>
              <a:t>mtjfirst@yahoo.fr</a:t>
            </a:r>
            <a:r>
              <a:rPr b="0" lang="fr-SN" sz="2400" spc="-1" strike="noStrike">
                <a:solidFill>
                  <a:srgbClr val="000000"/>
                </a:solidFill>
                <a:latin typeface="Arial Nova"/>
              </a:rPr>
              <a:t>) </a:t>
            </a:r>
            <a:br>
              <a:rPr sz="2400"/>
            </a:br>
            <a:r>
              <a:rPr b="0" lang="fr-SN" sz="2400" spc="-1" strike="noStrike">
                <a:solidFill>
                  <a:srgbClr val="000000"/>
                </a:solidFill>
                <a:latin typeface="Arial Nova"/>
              </a:rPr>
              <a:t>Dr. U. Raich (</a:t>
            </a:r>
            <a:r>
              <a:rPr b="0" lang="fr-SN" sz="2400" spc="-1" strike="noStrike" u="sng">
                <a:solidFill>
                  <a:srgbClr val="0563c1"/>
                </a:solidFill>
                <a:uFillTx/>
                <a:latin typeface="Arial Nova"/>
                <a:hlinkClick r:id="rId4"/>
              </a:rPr>
              <a:t>uli.raich@gmail.com</a:t>
            </a:r>
            <a:r>
              <a:rPr b="0" lang="fr-SN" sz="2400" spc="-1" strike="noStrike">
                <a:solidFill>
                  <a:srgbClr val="000000"/>
                </a:solidFill>
                <a:latin typeface="Arial Nova"/>
              </a:rPr>
              <a:t>) </a:t>
            </a:r>
            <a:br>
              <a:rPr sz="2400"/>
            </a:br>
            <a:r>
              <a:rPr b="0" lang="fr-SN" sz="2400" spc="-1" strike="noStrike">
                <a:solidFill>
                  <a:srgbClr val="000000"/>
                </a:solidFill>
                <a:latin typeface="Arial Nova"/>
              </a:rPr>
              <a:t>Dr. B. Tchanche (</a:t>
            </a:r>
            <a:r>
              <a:rPr b="0" lang="fr-SN" sz="2400" spc="-1" strike="noStrike" u="sng">
                <a:solidFill>
                  <a:srgbClr val="0563c1"/>
                </a:solidFill>
                <a:uFillTx/>
                <a:latin typeface="Arial Nova"/>
                <a:hlinkClick r:id="rId5"/>
              </a:rPr>
              <a:t>bertrand.tchanche@uadb.edu.sn</a:t>
            </a:r>
            <a:r>
              <a:rPr b="0" lang="fr-SN" sz="2400" spc="-1" strike="noStrike">
                <a:solidFill>
                  <a:srgbClr val="000000"/>
                </a:solidFill>
                <a:latin typeface="Arial Nova"/>
              </a:rPr>
              <a:t>)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1" name="Rectangle 2"/>
          <p:cNvSpPr/>
          <p:nvPr/>
        </p:nvSpPr>
        <p:spPr>
          <a:xfrm>
            <a:off x="29880" y="720"/>
            <a:ext cx="9141120" cy="6857280"/>
          </a:xfrm>
          <a:prstGeom prst="rect">
            <a:avLst/>
          </a:prstGeom>
          <a:solidFill>
            <a:srgbClr val="ffffff"/>
          </a:solidFill>
          <a:ln w="25560">
            <a:noFill/>
          </a:ln>
        </p:spPr>
        <p:style>
          <a:lnRef idx="0"/>
          <a:fillRef idx="0"/>
          <a:effectRef idx="0"/>
          <a:fontRef idx="minor"/>
        </p:style>
      </p:sp>
      <p:sp>
        <p:nvSpPr>
          <p:cNvPr id="192"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What is IoT? </a:t>
            </a:r>
            <a:endParaRPr b="0" lang="en-US" sz="4700" spc="-1" strike="noStrike">
              <a:latin typeface="Arial"/>
            </a:endParaRPr>
          </a:p>
        </p:txBody>
      </p:sp>
      <p:sp>
        <p:nvSpPr>
          <p:cNvPr id="193" name="sketchy line 3"/>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194" name="PlaceHolder 6"/>
          <p:cNvSpPr txBox="1"/>
          <p:nvPr/>
        </p:nvSpPr>
        <p:spPr>
          <a:xfrm>
            <a:off x="129960" y="2439000"/>
            <a:ext cx="8819640" cy="2331000"/>
          </a:xfrm>
          <a:prstGeom prst="rect">
            <a:avLst/>
          </a:prstGeom>
          <a:noFill/>
          <a:ln w="0">
            <a:noFill/>
          </a:ln>
        </p:spPr>
        <p:txBody>
          <a:bodyPr lIns="0" rIns="0" tIns="0" bIns="0" anchor="t">
            <a:normAutofit/>
          </a:bodyPr>
          <a:p>
            <a:pPr>
              <a:lnSpc>
                <a:spcPct val="100000"/>
              </a:lnSpc>
              <a:buNone/>
            </a:pPr>
            <a:r>
              <a:rPr b="1" lang="en-US" sz="2200" spc="-1" strike="noStrike">
                <a:latin typeface="Arial"/>
              </a:rPr>
              <a:t>Wikipedia</a:t>
            </a:r>
            <a:r>
              <a:rPr b="0" lang="en-US" sz="2200" spc="-1" strike="noStrike">
                <a:latin typeface="Arial"/>
              </a:rPr>
              <a:t>:</a:t>
            </a:r>
            <a:endParaRPr b="0" lang="en-US" sz="2200" spc="-1" strike="noStrike">
              <a:latin typeface="Arial"/>
            </a:endParaRPr>
          </a:p>
          <a:p>
            <a:pPr>
              <a:lnSpc>
                <a:spcPct val="100000"/>
              </a:lnSpc>
              <a:buNone/>
            </a:pPr>
            <a:endParaRPr b="0" lang="en-US" sz="2200" spc="-1" strike="noStrike">
              <a:latin typeface="Arial"/>
            </a:endParaRPr>
          </a:p>
          <a:p>
            <a:pPr>
              <a:lnSpc>
                <a:spcPct val="100000"/>
              </a:lnSpc>
              <a:buNone/>
            </a:pPr>
            <a:r>
              <a:rPr b="0" lang="en-US" sz="2200" spc="-1" strike="noStrike">
                <a:latin typeface="Arial"/>
              </a:rPr>
              <a:t>The </a:t>
            </a:r>
            <a:r>
              <a:rPr b="1" lang="en-US" sz="2200" spc="-1" strike="noStrike">
                <a:latin typeface="Arial"/>
              </a:rPr>
              <a:t>Internet of Things (IoT)</a:t>
            </a:r>
            <a:r>
              <a:rPr b="0" lang="en-US" sz="2200" spc="-1" strike="noStrike">
                <a:latin typeface="Arial"/>
              </a:rPr>
              <a:t> describes physical objects (or groups of such objects) with </a:t>
            </a:r>
            <a:r>
              <a:rPr b="0" lang="en-US" sz="2200" spc="-1" strike="noStrike">
                <a:solidFill>
                  <a:srgbClr val="3465a4"/>
                </a:solidFill>
                <a:latin typeface="Arial"/>
              </a:rPr>
              <a:t>sensors</a:t>
            </a:r>
            <a:r>
              <a:rPr b="0" lang="en-US" sz="2200" spc="-1" strike="noStrike">
                <a:latin typeface="Arial"/>
              </a:rPr>
              <a:t>, processing ability, </a:t>
            </a:r>
            <a:r>
              <a:rPr b="0" lang="en-US" sz="2200" spc="-1" strike="noStrike">
                <a:solidFill>
                  <a:srgbClr val="3465a4"/>
                </a:solidFill>
                <a:latin typeface="Arial"/>
              </a:rPr>
              <a:t>software</a:t>
            </a:r>
            <a:r>
              <a:rPr b="0" lang="en-US" sz="2200" spc="-1" strike="noStrike">
                <a:latin typeface="Arial"/>
              </a:rPr>
              <a:t> and other technologies that connect and exchange data with other devices and systems over the internet or any other communication networks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5" name="Rectangle 3"/>
          <p:cNvSpPr/>
          <p:nvPr/>
        </p:nvSpPr>
        <p:spPr>
          <a:xfrm>
            <a:off x="29880" y="720"/>
            <a:ext cx="9141120" cy="6857280"/>
          </a:xfrm>
          <a:prstGeom prst="rect">
            <a:avLst/>
          </a:prstGeom>
          <a:solidFill>
            <a:srgbClr val="ffffff"/>
          </a:solidFill>
          <a:ln w="25560">
            <a:noFill/>
          </a:ln>
        </p:spPr>
        <p:style>
          <a:lnRef idx="0"/>
          <a:fillRef idx="0"/>
          <a:effectRef idx="0"/>
          <a:fontRef idx="minor"/>
        </p:style>
      </p:sp>
      <p:sp>
        <p:nvSpPr>
          <p:cNvPr id="196"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700" spc="-1" strike="noStrike">
                <a:solidFill>
                  <a:srgbClr val="000000"/>
                </a:solidFill>
                <a:latin typeface="Arial Nova"/>
              </a:rPr>
              <a:t>IoT </a:t>
            </a:r>
            <a:endParaRPr b="0" lang="en-US" sz="4700" spc="-1" strike="noStrike">
              <a:latin typeface="Arial"/>
            </a:endParaRPr>
          </a:p>
        </p:txBody>
      </p:sp>
      <p:sp>
        <p:nvSpPr>
          <p:cNvPr id="197" name="sketchy line 4"/>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198" name="PlaceHolder 2"/>
          <p:cNvSpPr>
            <a:spLocks noGrp="1"/>
          </p:cNvSpPr>
          <p:nvPr>
            <p:ph/>
          </p:nvPr>
        </p:nvSpPr>
        <p:spPr>
          <a:xfrm>
            <a:off x="169560" y="2217240"/>
            <a:ext cx="8710560" cy="3288600"/>
          </a:xfrm>
          <a:prstGeom prst="rect">
            <a:avLst/>
          </a:prstGeom>
          <a:noFill/>
          <a:ln w="0">
            <a:noFill/>
          </a:ln>
        </p:spPr>
        <p:txBody>
          <a:bodyPr lIns="0" rIns="0" tIns="0" bIns="0" anchor="t">
            <a:normAutofit fontScale="95000"/>
          </a:bodyPr>
          <a:p>
            <a:r>
              <a:rPr b="0" lang="en-US" sz="2400" spc="-1" strike="noStrike">
                <a:latin typeface="Arial"/>
              </a:rPr>
              <a:t>The name “Internet of Things” already suggests that there are two distinct components to it:</a:t>
            </a:r>
            <a:endParaRPr b="0" lang="en-US" sz="2400" spc="-1" strike="noStrike">
              <a:latin typeface="Arial"/>
            </a:endParaRPr>
          </a:p>
          <a:p>
            <a:pPr marL="432000" indent="-324000">
              <a:spcBef>
                <a:spcPts val="1417"/>
              </a:spcBef>
              <a:buClr>
                <a:srgbClr val="000000"/>
              </a:buClr>
              <a:buSzPct val="45000"/>
              <a:buFont typeface="Wingdings" charset="2"/>
              <a:buChar char=""/>
            </a:pPr>
            <a:r>
              <a:rPr b="0" lang="en-US" sz="2400" spc="-1" strike="noStrike">
                <a:latin typeface="Arial"/>
              </a:rPr>
              <a:t>Things, which are represented by sensors and actuators. We therefore must have a means to read out these sensors and to control the actuators. Hardware interfaces are needed for this.</a:t>
            </a:r>
            <a:endParaRPr b="0" lang="en-US" sz="2400" spc="-1" strike="noStrike">
              <a:latin typeface="Arial"/>
            </a:endParaRPr>
          </a:p>
          <a:p>
            <a:pPr marL="432000" indent="-324000">
              <a:spcBef>
                <a:spcPts val="1417"/>
              </a:spcBef>
              <a:buClr>
                <a:srgbClr val="000000"/>
              </a:buClr>
              <a:buSzPct val="45000"/>
              <a:buFont typeface="Wingdings" charset="2"/>
              <a:buChar char=""/>
            </a:pPr>
            <a:r>
              <a:rPr b="0" lang="en-US" sz="2400" spc="-1" strike="noStrike">
                <a:latin typeface="Arial"/>
              </a:rPr>
              <a:t>Internet, we must be able to send data read from the sensors to the Internet and receive commands for the actuators from it. This means that we need a network interwork and the software to run the network protocols.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9" name="Rectangle 4"/>
          <p:cNvSpPr/>
          <p:nvPr/>
        </p:nvSpPr>
        <p:spPr>
          <a:xfrm>
            <a:off x="59760" y="720"/>
            <a:ext cx="9141120" cy="6857280"/>
          </a:xfrm>
          <a:prstGeom prst="rect">
            <a:avLst/>
          </a:prstGeom>
          <a:solidFill>
            <a:srgbClr val="ffffff"/>
          </a:solidFill>
          <a:ln w="25560">
            <a:noFill/>
          </a:ln>
        </p:spPr>
        <p:style>
          <a:lnRef idx="0"/>
          <a:fillRef idx="0"/>
          <a:effectRef idx="0"/>
          <a:fontRef idx="minor"/>
        </p:style>
      </p:sp>
      <p:sp>
        <p:nvSpPr>
          <p:cNvPr id="200" name="PlaceHolder 1"/>
          <p:cNvSpPr>
            <a:spLocks noGrp="1"/>
          </p:cNvSpPr>
          <p:nvPr>
            <p:ph type="title"/>
          </p:nvPr>
        </p:nvSpPr>
        <p:spPr>
          <a:xfrm>
            <a:off x="429480" y="238680"/>
            <a:ext cx="8263080" cy="1433520"/>
          </a:xfrm>
          <a:prstGeom prst="rect">
            <a:avLst/>
          </a:prstGeom>
          <a:noFill/>
          <a:ln w="0">
            <a:noFill/>
          </a:ln>
        </p:spPr>
        <p:txBody>
          <a:bodyPr lIns="90000" rIns="90000" tIns="45000" bIns="45000" anchor="b">
            <a:normAutofit/>
          </a:bodyPr>
          <a:p>
            <a:pPr>
              <a:lnSpc>
                <a:spcPct val="90000"/>
              </a:lnSpc>
              <a:buNone/>
            </a:pPr>
            <a:r>
              <a:rPr b="0" lang="en-US" sz="4000" spc="-1" strike="noStrike">
                <a:solidFill>
                  <a:srgbClr val="000000"/>
                </a:solidFill>
                <a:latin typeface="Arial Nova"/>
              </a:rPr>
              <a:t>IoT system architecture</a:t>
            </a:r>
            <a:r>
              <a:rPr b="0" lang="en-US" sz="4700" spc="-1" strike="noStrike">
                <a:solidFill>
                  <a:srgbClr val="000000"/>
                </a:solidFill>
                <a:latin typeface="Arial Nova"/>
              </a:rPr>
              <a:t> </a:t>
            </a:r>
            <a:endParaRPr b="0" lang="en-US" sz="4700" spc="-1" strike="noStrike">
              <a:latin typeface="Arial"/>
            </a:endParaRPr>
          </a:p>
        </p:txBody>
      </p:sp>
      <p:sp>
        <p:nvSpPr>
          <p:cNvPr id="201" name="sketchy line 5"/>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pic>
        <p:nvPicPr>
          <p:cNvPr id="202" name="" descr=""/>
          <p:cNvPicPr/>
          <p:nvPr/>
        </p:nvPicPr>
        <p:blipFill>
          <a:blip r:embed="rId1"/>
          <a:stretch/>
        </p:blipFill>
        <p:spPr>
          <a:xfrm>
            <a:off x="1698840" y="2293560"/>
            <a:ext cx="5409720" cy="34002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3" name="Rectangle 13"/>
          <p:cNvSpPr/>
          <p:nvPr/>
        </p:nvSpPr>
        <p:spPr>
          <a:xfrm>
            <a:off x="0" y="0"/>
            <a:ext cx="9141480" cy="6857640"/>
          </a:xfrm>
          <a:prstGeom prst="rect">
            <a:avLst/>
          </a:prstGeom>
          <a:solidFill>
            <a:srgbClr val="ffffff"/>
          </a:solidFill>
          <a:ln w="12600">
            <a:noFill/>
          </a:ln>
        </p:spPr>
        <p:style>
          <a:lnRef idx="0"/>
          <a:fillRef idx="0"/>
          <a:effectRef idx="0"/>
          <a:fontRef idx="minor"/>
        </p:style>
      </p:sp>
      <p:sp>
        <p:nvSpPr>
          <p:cNvPr id="204" name="PlaceHolder 1"/>
          <p:cNvSpPr>
            <a:spLocks noGrp="1"/>
          </p:cNvSpPr>
          <p:nvPr>
            <p:ph type="title"/>
          </p:nvPr>
        </p:nvSpPr>
        <p:spPr>
          <a:xfrm>
            <a:off x="429480" y="238680"/>
            <a:ext cx="8263440" cy="1433880"/>
          </a:xfrm>
          <a:prstGeom prst="rect">
            <a:avLst/>
          </a:prstGeom>
          <a:noFill/>
          <a:ln w="0">
            <a:noFill/>
          </a:ln>
        </p:spPr>
        <p:txBody>
          <a:bodyPr anchor="b">
            <a:normAutofit/>
          </a:bodyPr>
          <a:p>
            <a:pPr>
              <a:lnSpc>
                <a:spcPct val="90000"/>
              </a:lnSpc>
              <a:buNone/>
            </a:pPr>
            <a:r>
              <a:rPr b="0" lang="en-US" sz="4700" spc="-1" strike="noStrike">
                <a:solidFill>
                  <a:srgbClr val="000000"/>
                </a:solidFill>
                <a:latin typeface="Arial Nova"/>
              </a:rPr>
              <a:t>1. IoT systems</a:t>
            </a:r>
            <a:endParaRPr b="0" lang="en-US" sz="4700" spc="-1" strike="noStrike">
              <a:solidFill>
                <a:srgbClr val="000000"/>
              </a:solidFill>
              <a:latin typeface="Abadi"/>
            </a:endParaRPr>
          </a:p>
        </p:txBody>
      </p:sp>
      <p:sp>
        <p:nvSpPr>
          <p:cNvPr id="205" name="sketchy line 11"/>
          <p:cNvSpPr/>
          <p:nvPr/>
        </p:nvSpPr>
        <p:spPr>
          <a:xfrm>
            <a:off x="429480" y="1681560"/>
            <a:ext cx="8229240" cy="1800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06" name="ZoneTexte 2"/>
          <p:cNvSpPr/>
          <p:nvPr/>
        </p:nvSpPr>
        <p:spPr>
          <a:xfrm>
            <a:off x="429480" y="1917000"/>
            <a:ext cx="8285040" cy="482760"/>
          </a:xfrm>
          <a:prstGeom prst="rect">
            <a:avLst/>
          </a:prstGeom>
          <a:noFill/>
          <a:ln w="0">
            <a:noFill/>
          </a:ln>
        </p:spPr>
        <p:style>
          <a:lnRef idx="0"/>
          <a:fillRef idx="0"/>
          <a:effectRef idx="0"/>
          <a:fontRef idx="minor"/>
        </p:style>
        <p:txBody>
          <a:bodyPr anchor="t">
            <a:noAutofit/>
          </a:bodyPr>
          <a:p>
            <a:pPr algn="just">
              <a:lnSpc>
                <a:spcPct val="100000"/>
              </a:lnSpc>
              <a:buNone/>
            </a:pPr>
            <a:endParaRPr b="0" lang="en-US" sz="1800" spc="-1" strike="noStrike">
              <a:latin typeface="Arial"/>
            </a:endParaRPr>
          </a:p>
          <a:p>
            <a:pPr algn="just">
              <a:lnSpc>
                <a:spcPct val="100000"/>
              </a:lnSpc>
              <a:buNone/>
            </a:pPr>
            <a:endParaRPr b="0" lang="en-US" sz="1800" spc="-1" strike="noStrike">
              <a:latin typeface="Arial"/>
            </a:endParaRPr>
          </a:p>
          <a:p>
            <a:pPr algn="just">
              <a:lnSpc>
                <a:spcPct val="100000"/>
              </a:lnSpc>
              <a:buNone/>
            </a:pPr>
            <a:endParaRPr b="0" lang="en-US" sz="1800" spc="-1" strike="noStrike">
              <a:latin typeface="Arial"/>
            </a:endParaRPr>
          </a:p>
          <a:p>
            <a:pPr algn="just">
              <a:lnSpc>
                <a:spcPct val="100000"/>
              </a:lnSpc>
              <a:buNone/>
            </a:pPr>
            <a:endParaRPr b="0" lang="en-US" sz="1800" spc="-1" strike="noStrike">
              <a:latin typeface="Arial"/>
            </a:endParaRPr>
          </a:p>
        </p:txBody>
      </p:sp>
      <p:grpSp>
        <p:nvGrpSpPr>
          <p:cNvPr id="207" name="Groupe 2"/>
          <p:cNvGrpSpPr/>
          <p:nvPr/>
        </p:nvGrpSpPr>
        <p:grpSpPr>
          <a:xfrm>
            <a:off x="2449080" y="2277000"/>
            <a:ext cx="5650920" cy="4268880"/>
            <a:chOff x="2449080" y="2277000"/>
            <a:chExt cx="5650920" cy="4268880"/>
          </a:xfrm>
        </p:grpSpPr>
        <p:sp>
          <p:nvSpPr>
            <p:cNvPr id="208" name="Rectangle : coins arrondis 2"/>
            <p:cNvSpPr/>
            <p:nvPr/>
          </p:nvSpPr>
          <p:spPr>
            <a:xfrm>
              <a:off x="2449080" y="2277000"/>
              <a:ext cx="5650920" cy="4268880"/>
            </a:xfrm>
            <a:prstGeom prst="roundRect">
              <a:avLst>
                <a:gd name="adj" fmla="val 16667"/>
              </a:avLst>
            </a:prstGeom>
            <a:solidFill>
              <a:srgbClr val="deebf7"/>
            </a:solidFill>
            <a:ln w="12600">
              <a:solidFill>
                <a:srgbClr val="1d3155"/>
              </a:solidFill>
              <a:miter/>
            </a:ln>
          </p:spPr>
          <p:style>
            <a:lnRef idx="0"/>
            <a:fillRef idx="0"/>
            <a:effectRef idx="0"/>
            <a:fontRef idx="minor"/>
          </p:style>
        </p:sp>
        <p:sp>
          <p:nvSpPr>
            <p:cNvPr id="209" name="Rectangle 14"/>
            <p:cNvSpPr/>
            <p:nvPr/>
          </p:nvSpPr>
          <p:spPr>
            <a:xfrm>
              <a:off x="5150880" y="3519720"/>
              <a:ext cx="1223640" cy="2617200"/>
            </a:xfrm>
            <a:prstGeom prst="rect">
              <a:avLst/>
            </a:prstGeom>
            <a:solidFill>
              <a:srgbClr val="ff0000"/>
            </a:solidFill>
            <a:ln w="12600">
              <a:solidFill>
                <a:srgbClr val="1d3155"/>
              </a:solidFill>
              <a:miter/>
            </a:ln>
          </p:spPr>
          <p:style>
            <a:lnRef idx="0"/>
            <a:fillRef idx="0"/>
            <a:effectRef idx="0"/>
            <a:fontRef idx="minor"/>
          </p:style>
          <p:txBody>
            <a:bodyPr lIns="90000" rIns="90000" tIns="45000" bIns="45000" anchor="ctr">
              <a:noAutofit/>
            </a:bodyPr>
            <a:p>
              <a:pPr algn="ctr">
                <a:lnSpc>
                  <a:spcPct val="100000"/>
                </a:lnSpc>
                <a:buNone/>
              </a:pPr>
              <a:r>
                <a:rPr b="0" lang="fr-SN" sz="1800" spc="-1" strike="noStrike">
                  <a:solidFill>
                    <a:srgbClr val="000000"/>
                  </a:solidFill>
                  <a:latin typeface="Abadi"/>
                </a:rPr>
                <a:t>µCPU</a:t>
              </a:r>
              <a:endParaRPr b="0" lang="en-US" sz="1800" spc="-1" strike="noStrike">
                <a:latin typeface="Arial"/>
              </a:endParaRPr>
            </a:p>
          </p:txBody>
        </p:sp>
        <p:sp>
          <p:nvSpPr>
            <p:cNvPr id="210" name="Rectangle 15"/>
            <p:cNvSpPr/>
            <p:nvPr/>
          </p:nvSpPr>
          <p:spPr>
            <a:xfrm>
              <a:off x="3071160" y="3294360"/>
              <a:ext cx="1637280" cy="695520"/>
            </a:xfrm>
            <a:prstGeom prst="rect">
              <a:avLst/>
            </a:prstGeom>
            <a:solidFill>
              <a:srgbClr val="c5e0b4"/>
            </a:solidFill>
            <a:ln w="12600">
              <a:solidFill>
                <a:srgbClr val="1d3155"/>
              </a:solidFill>
              <a:miter/>
            </a:ln>
          </p:spPr>
          <p:style>
            <a:lnRef idx="0"/>
            <a:fillRef idx="0"/>
            <a:effectRef idx="0"/>
            <a:fontRef idx="minor"/>
          </p:style>
          <p:txBody>
            <a:bodyPr lIns="90000" rIns="90000" tIns="45000" bIns="45000" anchor="ctr">
              <a:noAutofit/>
            </a:bodyPr>
            <a:p>
              <a:pPr algn="ctr">
                <a:lnSpc>
                  <a:spcPct val="100000"/>
                </a:lnSpc>
                <a:buNone/>
              </a:pPr>
              <a:r>
                <a:rPr b="0" lang="fr-SN" sz="1800" spc="-1" strike="noStrike">
                  <a:solidFill>
                    <a:srgbClr val="000000"/>
                  </a:solidFill>
                  <a:latin typeface="Abadi"/>
                </a:rPr>
                <a:t>P, T, RH sensors</a:t>
              </a:r>
              <a:endParaRPr b="0" lang="en-US" sz="1800" spc="-1" strike="noStrike">
                <a:latin typeface="Arial"/>
              </a:endParaRPr>
            </a:p>
          </p:txBody>
        </p:sp>
        <p:sp>
          <p:nvSpPr>
            <p:cNvPr id="211" name="Rectangle 16"/>
            <p:cNvSpPr/>
            <p:nvPr/>
          </p:nvSpPr>
          <p:spPr>
            <a:xfrm>
              <a:off x="3071160" y="2493000"/>
              <a:ext cx="1637280" cy="695520"/>
            </a:xfrm>
            <a:prstGeom prst="rect">
              <a:avLst/>
            </a:prstGeom>
            <a:solidFill>
              <a:srgbClr val="a9d18e"/>
            </a:solidFill>
            <a:ln w="12600">
              <a:solidFill>
                <a:srgbClr val="1d3155"/>
              </a:solidFill>
              <a:miter/>
            </a:ln>
          </p:spPr>
          <p:style>
            <a:lnRef idx="0"/>
            <a:fillRef idx="0"/>
            <a:effectRef idx="0"/>
            <a:fontRef idx="minor"/>
          </p:style>
          <p:txBody>
            <a:bodyPr lIns="90000" rIns="90000" tIns="45000" bIns="45000" anchor="ctr">
              <a:noAutofit/>
            </a:bodyPr>
            <a:p>
              <a:pPr algn="ctr">
                <a:lnSpc>
                  <a:spcPct val="100000"/>
                </a:lnSpc>
                <a:buNone/>
              </a:pPr>
              <a:r>
                <a:rPr b="0" lang="fr-SN" sz="1800" spc="-1" strike="noStrike">
                  <a:solidFill>
                    <a:srgbClr val="000000"/>
                  </a:solidFill>
                  <a:latin typeface="Abadi"/>
                </a:rPr>
                <a:t>PM sensors</a:t>
              </a:r>
              <a:endParaRPr b="0" lang="en-US" sz="1800" spc="-1" strike="noStrike">
                <a:latin typeface="Arial"/>
              </a:endParaRPr>
            </a:p>
          </p:txBody>
        </p:sp>
        <p:sp>
          <p:nvSpPr>
            <p:cNvPr id="212" name="Rectangle 17"/>
            <p:cNvSpPr/>
            <p:nvPr/>
          </p:nvSpPr>
          <p:spPr>
            <a:xfrm>
              <a:off x="3049920" y="5630760"/>
              <a:ext cx="1637280" cy="695520"/>
            </a:xfrm>
            <a:prstGeom prst="rect">
              <a:avLst/>
            </a:prstGeom>
            <a:solidFill>
              <a:srgbClr val="548235"/>
            </a:solidFill>
            <a:ln w="12600">
              <a:solidFill>
                <a:srgbClr val="1d3155"/>
              </a:solidFill>
              <a:miter/>
            </a:ln>
          </p:spPr>
          <p:style>
            <a:lnRef idx="0"/>
            <a:fillRef idx="0"/>
            <a:effectRef idx="0"/>
            <a:fontRef idx="minor"/>
          </p:style>
          <p:txBody>
            <a:bodyPr lIns="90000" rIns="90000" tIns="45000" bIns="45000" anchor="ctr">
              <a:noAutofit/>
            </a:bodyPr>
            <a:p>
              <a:pPr algn="ctr">
                <a:lnSpc>
                  <a:spcPct val="100000"/>
                </a:lnSpc>
                <a:buNone/>
              </a:pPr>
              <a:r>
                <a:rPr b="0" lang="fr-SN" sz="1800" spc="-1" strike="noStrike">
                  <a:solidFill>
                    <a:srgbClr val="000000"/>
                  </a:solidFill>
                  <a:latin typeface="Abadi"/>
                </a:rPr>
                <a:t>VOC sensors</a:t>
              </a:r>
              <a:endParaRPr b="0" lang="en-US" sz="1800" spc="-1" strike="noStrike">
                <a:latin typeface="Arial"/>
              </a:endParaRPr>
            </a:p>
          </p:txBody>
        </p:sp>
        <p:sp>
          <p:nvSpPr>
            <p:cNvPr id="213" name="Rectangle 18"/>
            <p:cNvSpPr/>
            <p:nvPr/>
          </p:nvSpPr>
          <p:spPr>
            <a:xfrm>
              <a:off x="3071160" y="4063680"/>
              <a:ext cx="1637280" cy="695520"/>
            </a:xfrm>
            <a:prstGeom prst="rect">
              <a:avLst/>
            </a:prstGeom>
            <a:solidFill>
              <a:srgbClr val="e2f0d9"/>
            </a:solidFill>
            <a:ln w="12600">
              <a:solidFill>
                <a:srgbClr val="1d3155"/>
              </a:solidFill>
              <a:miter/>
            </a:ln>
          </p:spPr>
          <p:style>
            <a:lnRef idx="0"/>
            <a:fillRef idx="0"/>
            <a:effectRef idx="0"/>
            <a:fontRef idx="minor"/>
          </p:style>
          <p:txBody>
            <a:bodyPr lIns="90000" rIns="90000" tIns="45000" bIns="45000" anchor="ctr">
              <a:noAutofit/>
            </a:bodyPr>
            <a:p>
              <a:pPr algn="ctr">
                <a:lnSpc>
                  <a:spcPct val="100000"/>
                </a:lnSpc>
                <a:buNone/>
              </a:pPr>
              <a:r>
                <a:rPr b="0" lang="fr-SN" sz="1800" spc="-1" strike="noStrike">
                  <a:solidFill>
                    <a:srgbClr val="000000"/>
                  </a:solidFill>
                  <a:latin typeface="Abadi"/>
                </a:rPr>
                <a:t>CO</a:t>
              </a:r>
              <a:r>
                <a:rPr b="0" lang="fr-SN" sz="1800" spc="-1" strike="noStrike" baseline="-25000">
                  <a:solidFill>
                    <a:srgbClr val="000000"/>
                  </a:solidFill>
                  <a:latin typeface="Abadi"/>
                </a:rPr>
                <a:t>2</a:t>
              </a:r>
              <a:r>
                <a:rPr b="0" lang="fr-SN" sz="1800" spc="-1" strike="noStrike">
                  <a:solidFill>
                    <a:srgbClr val="000000"/>
                  </a:solidFill>
                  <a:latin typeface="Abadi"/>
                </a:rPr>
                <a:t> sensor</a:t>
              </a:r>
              <a:endParaRPr b="0" lang="en-US" sz="1800" spc="-1" strike="noStrike">
                <a:latin typeface="Arial"/>
              </a:endParaRPr>
            </a:p>
          </p:txBody>
        </p:sp>
        <p:sp>
          <p:nvSpPr>
            <p:cNvPr id="214" name="Rectangle : coins arrondis 6"/>
            <p:cNvSpPr/>
            <p:nvPr/>
          </p:nvSpPr>
          <p:spPr>
            <a:xfrm>
              <a:off x="6804360" y="5388120"/>
              <a:ext cx="863640" cy="694440"/>
            </a:xfrm>
            <a:prstGeom prst="roundRect">
              <a:avLst>
                <a:gd name="adj" fmla="val 16667"/>
              </a:avLst>
            </a:prstGeom>
            <a:solidFill>
              <a:srgbClr val="c9c9c9"/>
            </a:solidFill>
            <a:ln w="12600">
              <a:solidFill>
                <a:srgbClr val="1d3155"/>
              </a:solidFill>
              <a:miter/>
            </a:ln>
          </p:spPr>
          <p:style>
            <a:lnRef idx="0"/>
            <a:fillRef idx="0"/>
            <a:effectRef idx="0"/>
            <a:fontRef idx="minor"/>
          </p:style>
          <p:txBody>
            <a:bodyPr lIns="90000" rIns="90000" tIns="45000" bIns="45000" anchor="ctr">
              <a:noAutofit/>
            </a:bodyPr>
            <a:p>
              <a:pPr algn="ctr">
                <a:lnSpc>
                  <a:spcPct val="100000"/>
                </a:lnSpc>
                <a:buNone/>
              </a:pPr>
              <a:r>
                <a:rPr b="0" lang="fr-SN" sz="1800" spc="-1" strike="noStrike">
                  <a:solidFill>
                    <a:srgbClr val="000000"/>
                  </a:solidFill>
                  <a:latin typeface="Abadi"/>
                </a:rPr>
                <a:t>GPS</a:t>
              </a:r>
              <a:endParaRPr b="0" lang="en-US" sz="1800" spc="-1" strike="noStrike">
                <a:latin typeface="Arial"/>
              </a:endParaRPr>
            </a:p>
          </p:txBody>
        </p:sp>
        <p:sp>
          <p:nvSpPr>
            <p:cNvPr id="215" name="Organigramme : Disque magnétique 2"/>
            <p:cNvSpPr/>
            <p:nvPr/>
          </p:nvSpPr>
          <p:spPr>
            <a:xfrm>
              <a:off x="6713640" y="4389120"/>
              <a:ext cx="914040" cy="656640"/>
            </a:xfrm>
            <a:prstGeom prst="flowChartMagneticDisk">
              <a:avLst/>
            </a:prstGeom>
            <a:solidFill>
              <a:srgbClr val="ffe699"/>
            </a:solidFill>
            <a:ln w="12600">
              <a:solidFill>
                <a:srgbClr val="1d3155"/>
              </a:solidFill>
              <a:miter/>
            </a:ln>
          </p:spPr>
          <p:style>
            <a:lnRef idx="0"/>
            <a:fillRef idx="0"/>
            <a:effectRef idx="0"/>
            <a:fontRef idx="minor"/>
          </p:style>
          <p:txBody>
            <a:bodyPr lIns="90000" rIns="90000" tIns="45000" bIns="45000" anchor="ctr">
              <a:noAutofit/>
            </a:bodyPr>
            <a:p>
              <a:pPr algn="ctr">
                <a:lnSpc>
                  <a:spcPct val="100000"/>
                </a:lnSpc>
                <a:buNone/>
              </a:pPr>
              <a:r>
                <a:rPr b="0" lang="fr-SN" sz="1800" spc="-1" strike="noStrike">
                  <a:solidFill>
                    <a:srgbClr val="000000"/>
                  </a:solidFill>
                  <a:latin typeface="Abadi"/>
                </a:rPr>
                <a:t>Data</a:t>
              </a:r>
              <a:endParaRPr b="0" lang="en-US" sz="1800" spc="-1" strike="noStrike">
                <a:latin typeface="Arial"/>
              </a:endParaRPr>
            </a:p>
            <a:p>
              <a:pPr algn="ctr">
                <a:lnSpc>
                  <a:spcPct val="100000"/>
                </a:lnSpc>
                <a:buNone/>
              </a:pPr>
              <a:r>
                <a:rPr b="0" lang="fr-SN" sz="1800" spc="-1" strike="noStrike">
                  <a:solidFill>
                    <a:srgbClr val="000000"/>
                  </a:solidFill>
                  <a:latin typeface="Abadi"/>
                </a:rPr>
                <a:t>Store</a:t>
              </a:r>
              <a:endParaRPr b="0" lang="en-US" sz="1800" spc="-1" strike="noStrike">
                <a:latin typeface="Arial"/>
              </a:endParaRPr>
            </a:p>
          </p:txBody>
        </p:sp>
        <p:sp>
          <p:nvSpPr>
            <p:cNvPr id="216" name="Organigramme : Connecteur page suivante 2"/>
            <p:cNvSpPr/>
            <p:nvPr/>
          </p:nvSpPr>
          <p:spPr>
            <a:xfrm>
              <a:off x="6713640" y="3434760"/>
              <a:ext cx="954360" cy="656640"/>
            </a:xfrm>
            <a:prstGeom prst="flowChartOffpageConnector">
              <a:avLst/>
            </a:prstGeom>
            <a:solidFill>
              <a:srgbClr val="f4b183"/>
            </a:solidFill>
            <a:ln w="12600">
              <a:solidFill>
                <a:srgbClr val="1d3155"/>
              </a:solidFill>
              <a:miter/>
            </a:ln>
          </p:spPr>
          <p:style>
            <a:lnRef idx="0"/>
            <a:fillRef idx="0"/>
            <a:effectRef idx="0"/>
            <a:fontRef idx="minor"/>
          </p:style>
          <p:txBody>
            <a:bodyPr lIns="90000" rIns="90000" tIns="45000" bIns="45000" anchor="ctr">
              <a:noAutofit/>
            </a:bodyPr>
            <a:p>
              <a:pPr algn="ctr">
                <a:lnSpc>
                  <a:spcPct val="100000"/>
                </a:lnSpc>
                <a:buNone/>
              </a:pPr>
              <a:r>
                <a:rPr b="0" lang="fr-SN" sz="1800" spc="-1" strike="noStrike">
                  <a:solidFill>
                    <a:srgbClr val="000000"/>
                  </a:solidFill>
                  <a:latin typeface="Abadi"/>
                </a:rPr>
                <a:t>Comm</a:t>
              </a:r>
              <a:endParaRPr b="0" lang="en-US" sz="1800" spc="-1" strike="noStrike">
                <a:latin typeface="Arial"/>
              </a:endParaRPr>
            </a:p>
          </p:txBody>
        </p:sp>
        <p:sp>
          <p:nvSpPr>
            <p:cNvPr id="217" name="Rectangle : coins arrondis 7"/>
            <p:cNvSpPr/>
            <p:nvPr/>
          </p:nvSpPr>
          <p:spPr>
            <a:xfrm>
              <a:off x="5004000" y="2661120"/>
              <a:ext cx="2664000" cy="475200"/>
            </a:xfrm>
            <a:prstGeom prst="roundRect">
              <a:avLst>
                <a:gd name="adj" fmla="val 16667"/>
              </a:avLst>
            </a:prstGeom>
            <a:solidFill>
              <a:srgbClr val="ffff00"/>
            </a:solidFill>
            <a:ln w="12600">
              <a:solidFill>
                <a:srgbClr val="1d3155"/>
              </a:solidFill>
              <a:miter/>
            </a:ln>
          </p:spPr>
          <p:style>
            <a:lnRef idx="0"/>
            <a:fillRef idx="0"/>
            <a:effectRef idx="0"/>
            <a:fontRef idx="minor"/>
          </p:style>
          <p:txBody>
            <a:bodyPr lIns="90000" rIns="90000" tIns="45000" bIns="45000" anchor="ctr">
              <a:noAutofit/>
            </a:bodyPr>
            <a:p>
              <a:pPr algn="ctr">
                <a:lnSpc>
                  <a:spcPct val="100000"/>
                </a:lnSpc>
                <a:buNone/>
              </a:pPr>
              <a:r>
                <a:rPr b="0" lang="fr-SN" sz="1800" spc="-1" strike="noStrike">
                  <a:solidFill>
                    <a:srgbClr val="000000"/>
                  </a:solidFill>
                  <a:latin typeface="Abadi"/>
                </a:rPr>
                <a:t>LCD </a:t>
              </a:r>
              <a:endParaRPr b="0" lang="en-US" sz="1800" spc="-1" strike="noStrike">
                <a:latin typeface="Arial"/>
              </a:endParaRPr>
            </a:p>
          </p:txBody>
        </p:sp>
      </p:grpSp>
      <p:sp>
        <p:nvSpPr>
          <p:cNvPr id="218" name="Rectangle : coins arrondis 8"/>
          <p:cNvSpPr/>
          <p:nvPr/>
        </p:nvSpPr>
        <p:spPr>
          <a:xfrm>
            <a:off x="1287000" y="3285000"/>
            <a:ext cx="1196280" cy="2448000"/>
          </a:xfrm>
          <a:prstGeom prst="roundRect">
            <a:avLst>
              <a:gd name="adj" fmla="val 16667"/>
            </a:avLst>
          </a:prstGeom>
          <a:solidFill>
            <a:srgbClr val="d9d9d9"/>
          </a:solidFill>
          <a:ln w="12600">
            <a:solidFill>
              <a:srgbClr val="1d3155"/>
            </a:solidFill>
            <a:miter/>
          </a:ln>
        </p:spPr>
        <p:style>
          <a:lnRef idx="0"/>
          <a:fillRef idx="0"/>
          <a:effectRef idx="0"/>
          <a:fontRef idx="minor"/>
        </p:style>
        <p:txBody>
          <a:bodyPr lIns="90000" rIns="90000" tIns="45000" bIns="45000" anchor="ctr">
            <a:noAutofit/>
          </a:bodyPr>
          <a:p>
            <a:pPr algn="ctr">
              <a:lnSpc>
                <a:spcPct val="100000"/>
              </a:lnSpc>
              <a:buNone/>
            </a:pPr>
            <a:r>
              <a:rPr b="0" lang="fr-SN" sz="1800" spc="-1" strike="noStrike">
                <a:solidFill>
                  <a:srgbClr val="000000"/>
                </a:solidFill>
                <a:latin typeface="Abadi"/>
              </a:rPr>
              <a:t>Battery </a:t>
            </a:r>
            <a:endParaRPr b="0" lang="en-US" sz="1800" spc="-1" strike="noStrike">
              <a:latin typeface="Arial"/>
            </a:endParaRPr>
          </a:p>
        </p:txBody>
      </p:sp>
      <p:sp>
        <p:nvSpPr>
          <p:cNvPr id="219" name="Rectangle 22"/>
          <p:cNvSpPr/>
          <p:nvPr/>
        </p:nvSpPr>
        <p:spPr>
          <a:xfrm>
            <a:off x="3060000" y="4828320"/>
            <a:ext cx="1637280" cy="695520"/>
          </a:xfrm>
          <a:prstGeom prst="rect">
            <a:avLst/>
          </a:prstGeom>
          <a:solidFill>
            <a:srgbClr val="548235"/>
          </a:solidFill>
          <a:ln w="12600">
            <a:solidFill>
              <a:srgbClr val="1d3155"/>
            </a:solidFill>
            <a:miter/>
          </a:ln>
        </p:spPr>
        <p:style>
          <a:lnRef idx="0"/>
          <a:fillRef idx="0"/>
          <a:effectRef idx="0"/>
          <a:fontRef idx="minor"/>
        </p:style>
        <p:txBody>
          <a:bodyPr lIns="90000" rIns="90000" tIns="45000" bIns="45000" anchor="ctr">
            <a:noAutofit/>
          </a:bodyPr>
          <a:p>
            <a:pPr algn="ctr">
              <a:lnSpc>
                <a:spcPct val="100000"/>
              </a:lnSpc>
              <a:buNone/>
            </a:pPr>
            <a:r>
              <a:rPr b="0" lang="fr-SN" sz="1800" spc="-1" strike="noStrike">
                <a:solidFill>
                  <a:srgbClr val="000000"/>
                </a:solidFill>
                <a:latin typeface="Abadi"/>
              </a:rPr>
              <a:t>VOC sensors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 name="Rectangle 11"/>
          <p:cNvSpPr/>
          <p:nvPr/>
        </p:nvSpPr>
        <p:spPr>
          <a:xfrm>
            <a:off x="0" y="0"/>
            <a:ext cx="9141480" cy="6857640"/>
          </a:xfrm>
          <a:prstGeom prst="rect">
            <a:avLst/>
          </a:prstGeom>
          <a:solidFill>
            <a:srgbClr val="ffffff"/>
          </a:solidFill>
          <a:ln w="12600">
            <a:noFill/>
          </a:ln>
        </p:spPr>
        <p:style>
          <a:lnRef idx="0"/>
          <a:fillRef idx="0"/>
          <a:effectRef idx="0"/>
          <a:fontRef idx="minor"/>
        </p:style>
      </p:sp>
      <p:sp>
        <p:nvSpPr>
          <p:cNvPr id="221" name="PlaceHolder 1"/>
          <p:cNvSpPr>
            <a:spLocks noGrp="1"/>
          </p:cNvSpPr>
          <p:nvPr>
            <p:ph type="title"/>
          </p:nvPr>
        </p:nvSpPr>
        <p:spPr>
          <a:xfrm>
            <a:off x="429480" y="238680"/>
            <a:ext cx="8263440" cy="1433880"/>
          </a:xfrm>
          <a:prstGeom prst="rect">
            <a:avLst/>
          </a:prstGeom>
          <a:noFill/>
          <a:ln w="0">
            <a:noFill/>
          </a:ln>
        </p:spPr>
        <p:txBody>
          <a:bodyPr anchor="b">
            <a:normAutofit/>
          </a:bodyPr>
          <a:p>
            <a:pPr>
              <a:lnSpc>
                <a:spcPct val="90000"/>
              </a:lnSpc>
              <a:buNone/>
            </a:pPr>
            <a:r>
              <a:rPr b="0" lang="en-US" sz="4700" spc="-1" strike="noStrike">
                <a:solidFill>
                  <a:srgbClr val="000000"/>
                </a:solidFill>
                <a:latin typeface="Arial Nova"/>
              </a:rPr>
              <a:t>1. IoT Network technologies</a:t>
            </a:r>
            <a:endParaRPr b="0" lang="en-US" sz="4700" spc="-1" strike="noStrike">
              <a:solidFill>
                <a:srgbClr val="000000"/>
              </a:solidFill>
              <a:latin typeface="Abadi"/>
            </a:endParaRPr>
          </a:p>
        </p:txBody>
      </p:sp>
      <p:sp>
        <p:nvSpPr>
          <p:cNvPr id="222" name="sketchy line 1"/>
          <p:cNvSpPr/>
          <p:nvPr/>
        </p:nvSpPr>
        <p:spPr>
          <a:xfrm>
            <a:off x="429480" y="1681560"/>
            <a:ext cx="8229240" cy="1800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23" name="PlaceHolder 14"/>
          <p:cNvSpPr/>
          <p:nvPr/>
        </p:nvSpPr>
        <p:spPr>
          <a:xfrm>
            <a:off x="587520" y="2133000"/>
            <a:ext cx="7968240" cy="3275280"/>
          </a:xfrm>
          <a:prstGeom prst="rect">
            <a:avLst/>
          </a:prstGeom>
          <a:noFill/>
          <a:ln w="0">
            <a:noFill/>
          </a:ln>
        </p:spPr>
        <p:style>
          <a:lnRef idx="0"/>
          <a:fillRef idx="0"/>
          <a:effectRef idx="0"/>
          <a:fontRef idx="minor"/>
        </p:style>
        <p:txBody>
          <a:bodyPr lIns="0" rIns="0" tIns="0" bIns="0" anchor="t">
            <a:normAutofit/>
          </a:bodyPr>
          <a:p>
            <a:pPr marL="285840" indent="-285840">
              <a:lnSpc>
                <a:spcPct val="120000"/>
              </a:lnSpc>
              <a:buClr>
                <a:srgbClr val="0070c0"/>
              </a:buClr>
              <a:buFont typeface="Arial"/>
              <a:buChar char="•"/>
            </a:pPr>
            <a:r>
              <a:rPr b="1" lang="en-US" sz="1900" spc="-1" strike="noStrike">
                <a:solidFill>
                  <a:srgbClr val="0070c0"/>
                </a:solidFill>
                <a:latin typeface="Arial"/>
              </a:rPr>
              <a:t>Low Power Wide Area Network (LPWAN) </a:t>
            </a:r>
            <a:r>
              <a:rPr b="0" lang="en-US" sz="1900" spc="-1" strike="noStrike">
                <a:solidFill>
                  <a:srgbClr val="000000"/>
                </a:solidFill>
                <a:latin typeface="Arial"/>
              </a:rPr>
              <a:t>- LoRa (Long Range), Haystack, SigFox, NB-IoT(Narrow-Band IoT)…  long-range wireless </a:t>
            </a:r>
            <a:endParaRPr b="0" lang="en-US" sz="1900" spc="-1" strike="noStrike">
              <a:latin typeface="Arial"/>
            </a:endParaRPr>
          </a:p>
          <a:p>
            <a:pPr marL="285840" indent="-285840">
              <a:lnSpc>
                <a:spcPct val="120000"/>
              </a:lnSpc>
              <a:buClr>
                <a:srgbClr val="0070c0"/>
              </a:buClr>
              <a:buFont typeface="Arial"/>
              <a:buChar char="•"/>
            </a:pPr>
            <a:r>
              <a:rPr b="1" lang="en-US" sz="1900" spc="-1" strike="noStrike">
                <a:solidFill>
                  <a:srgbClr val="0070c0"/>
                </a:solidFill>
                <a:latin typeface="Arial"/>
              </a:rPr>
              <a:t>Bluetooth</a:t>
            </a:r>
            <a:r>
              <a:rPr b="0" lang="en-US" sz="1900" spc="-1" strike="noStrike">
                <a:solidFill>
                  <a:srgbClr val="000000"/>
                </a:solidFill>
                <a:latin typeface="Arial"/>
              </a:rPr>
              <a:t> 2.4 GHz wireless communication protocol (&lt; 100 m)</a:t>
            </a:r>
            <a:endParaRPr b="0" lang="en-US" sz="1900" spc="-1" strike="noStrike">
              <a:latin typeface="Arial"/>
            </a:endParaRPr>
          </a:p>
          <a:p>
            <a:pPr marL="285840" indent="-285840">
              <a:lnSpc>
                <a:spcPct val="120000"/>
              </a:lnSpc>
              <a:buClr>
                <a:srgbClr val="0070c0"/>
              </a:buClr>
              <a:buFont typeface="Arial"/>
              <a:buChar char="•"/>
            </a:pPr>
            <a:r>
              <a:rPr b="1" lang="en-US" sz="1900" spc="-1" strike="noStrike">
                <a:solidFill>
                  <a:srgbClr val="0070c0"/>
                </a:solidFill>
                <a:latin typeface="Arial"/>
              </a:rPr>
              <a:t>ZigBee</a:t>
            </a:r>
            <a:r>
              <a:rPr b="0" lang="en-US" sz="1900" spc="-1" strike="noStrike">
                <a:solidFill>
                  <a:srgbClr val="000000"/>
                </a:solidFill>
                <a:latin typeface="Arial"/>
              </a:rPr>
              <a:t> (2.4GHz wireless communication spectrum</a:t>
            </a:r>
            <a:r>
              <a:rPr b="0" lang="fr-SN" sz="1900" spc="-1" strike="noStrike">
                <a:solidFill>
                  <a:srgbClr val="000000"/>
                </a:solidFill>
                <a:latin typeface="Arial"/>
              </a:rPr>
              <a:t>, &lt;100 m)</a:t>
            </a:r>
            <a:endParaRPr b="0" lang="en-US" sz="1900" spc="-1" strike="noStrike">
              <a:latin typeface="Arial"/>
            </a:endParaRPr>
          </a:p>
          <a:p>
            <a:pPr marL="285840" indent="-285840">
              <a:lnSpc>
                <a:spcPct val="120000"/>
              </a:lnSpc>
              <a:buClr>
                <a:srgbClr val="0070c0"/>
              </a:buClr>
              <a:buFont typeface="Arial"/>
              <a:buChar char="•"/>
            </a:pPr>
            <a:r>
              <a:rPr b="1" lang="fr-SN" sz="1900" spc="-1" strike="noStrike">
                <a:solidFill>
                  <a:srgbClr val="0070c0"/>
                </a:solidFill>
                <a:latin typeface="Arial"/>
              </a:rPr>
              <a:t>N</a:t>
            </a:r>
            <a:r>
              <a:rPr b="1" lang="en-US" sz="1900" spc="-1" strike="noStrike">
                <a:solidFill>
                  <a:srgbClr val="0070c0"/>
                </a:solidFill>
                <a:latin typeface="Arial"/>
              </a:rPr>
              <a:t>ear field communication (NFC) </a:t>
            </a:r>
            <a:r>
              <a:rPr b="0" lang="en-US" sz="1900" spc="-1" strike="noStrike">
                <a:solidFill>
                  <a:srgbClr val="000000"/>
                </a:solidFill>
                <a:latin typeface="Arial"/>
              </a:rPr>
              <a:t>protocol – (very small range &lt; 4 cm), </a:t>
            </a:r>
            <a:endParaRPr b="0" lang="en-US" sz="1900" spc="-1" strike="noStrike">
              <a:latin typeface="Arial"/>
            </a:endParaRPr>
          </a:p>
          <a:p>
            <a:pPr marL="285840" indent="-285840">
              <a:lnSpc>
                <a:spcPct val="120000"/>
              </a:lnSpc>
              <a:buClr>
                <a:srgbClr val="0070c0"/>
              </a:buClr>
              <a:buFont typeface="Arial"/>
              <a:buChar char="•"/>
            </a:pPr>
            <a:r>
              <a:rPr b="1" lang="en-US" sz="1900" spc="-1" strike="noStrike">
                <a:solidFill>
                  <a:srgbClr val="0070c0"/>
                </a:solidFill>
                <a:latin typeface="Arial"/>
              </a:rPr>
              <a:t>Radio Frequency Identification (RFID) - </a:t>
            </a:r>
            <a:r>
              <a:rPr b="0" lang="en-US" sz="1900" spc="-1" strike="noStrike">
                <a:solidFill>
                  <a:srgbClr val="000000"/>
                </a:solidFill>
                <a:latin typeface="Arial"/>
              </a:rPr>
              <a:t>store identifiers and data. </a:t>
            </a:r>
            <a:endParaRPr b="0" lang="en-US" sz="1900" spc="-1" strike="noStrike">
              <a:latin typeface="Arial"/>
            </a:endParaRPr>
          </a:p>
          <a:p>
            <a:pPr marL="285840" indent="-285840">
              <a:lnSpc>
                <a:spcPct val="120000"/>
              </a:lnSpc>
              <a:buClr>
                <a:srgbClr val="0070c0"/>
              </a:buClr>
              <a:buFont typeface="Arial"/>
              <a:buChar char="•"/>
            </a:pPr>
            <a:r>
              <a:rPr b="1" lang="en-US" sz="1900" spc="-1" strike="noStrike">
                <a:solidFill>
                  <a:srgbClr val="0070c0"/>
                </a:solidFill>
                <a:latin typeface="Arial"/>
              </a:rPr>
              <a:t>Wifi</a:t>
            </a:r>
            <a:r>
              <a:rPr b="0" lang="en-US" sz="1900" spc="-1" strike="noStrike">
                <a:solidFill>
                  <a:srgbClr val="000000"/>
                </a:solidFill>
                <a:latin typeface="Arial"/>
              </a:rPr>
              <a:t> - wireless network (IEEE 802.11a/b/g/n specifications) </a:t>
            </a:r>
            <a:endParaRPr b="0" lang="en-US" sz="1900" spc="-1" strike="noStrike">
              <a:latin typeface="Arial"/>
            </a:endParaRPr>
          </a:p>
          <a:p>
            <a:pPr marL="343080" indent="-343080">
              <a:lnSpc>
                <a:spcPct val="120000"/>
              </a:lnSpc>
              <a:buClr>
                <a:srgbClr val="0070c0"/>
              </a:buClr>
              <a:buFont typeface="Arial"/>
              <a:buChar char="•"/>
            </a:pPr>
            <a:r>
              <a:rPr b="1" lang="en-US" sz="1900" spc="-1" strike="noStrike">
                <a:solidFill>
                  <a:srgbClr val="0070c0"/>
                </a:solidFill>
                <a:latin typeface="Arial"/>
              </a:rPr>
              <a:t>Cellular networks </a:t>
            </a:r>
            <a:r>
              <a:rPr b="0" lang="en-US" sz="1900" spc="-1" strike="noStrike">
                <a:solidFill>
                  <a:srgbClr val="000000"/>
                </a:solidFill>
                <a:latin typeface="Arial"/>
              </a:rPr>
              <a:t>(2G, 4G, 5G)</a:t>
            </a:r>
            <a:endParaRPr b="0" lang="en-US" sz="1900" spc="-1" strike="noStrike">
              <a:latin typeface="Arial"/>
            </a:endParaRPr>
          </a:p>
          <a:p>
            <a:pPr marL="285840" indent="-285840">
              <a:lnSpc>
                <a:spcPct val="120000"/>
              </a:lnSpc>
              <a:buClr>
                <a:srgbClr val="0070c0"/>
              </a:buClr>
              <a:buFont typeface="Arial"/>
              <a:buChar char="•"/>
            </a:pPr>
            <a:r>
              <a:rPr b="1" lang="en-US" sz="1900" spc="-1" strike="noStrike">
                <a:solidFill>
                  <a:srgbClr val="0070c0"/>
                </a:solidFill>
                <a:latin typeface="Arial"/>
              </a:rPr>
              <a:t>Etnernet - </a:t>
            </a:r>
            <a:r>
              <a:rPr b="0" lang="en-US" sz="1900" spc="-1" strike="noStrike">
                <a:solidFill>
                  <a:srgbClr val="000000"/>
                </a:solidFill>
                <a:latin typeface="Arial"/>
              </a:rPr>
              <a:t>wired connectivity within LAN (IEEE 802.3 standard). </a:t>
            </a:r>
            <a:endParaRPr b="0" lang="en-US" sz="1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 name="Rectangle 6"/>
          <p:cNvSpPr/>
          <p:nvPr/>
        </p:nvSpPr>
        <p:spPr>
          <a:xfrm>
            <a:off x="29880" y="720"/>
            <a:ext cx="9141120" cy="6857280"/>
          </a:xfrm>
          <a:prstGeom prst="rect">
            <a:avLst/>
          </a:prstGeom>
          <a:solidFill>
            <a:srgbClr val="ffffff"/>
          </a:solidFill>
          <a:ln w="25560">
            <a:noFill/>
          </a:ln>
        </p:spPr>
        <p:style>
          <a:lnRef idx="0"/>
          <a:fillRef idx="0"/>
          <a:effectRef idx="0"/>
          <a:fontRef idx="minor"/>
        </p:style>
      </p:sp>
      <p:sp>
        <p:nvSpPr>
          <p:cNvPr id="225" name="PlaceHolder 1"/>
          <p:cNvSpPr>
            <a:spLocks noGrp="1"/>
          </p:cNvSpPr>
          <p:nvPr>
            <p:ph type="title"/>
          </p:nvPr>
        </p:nvSpPr>
        <p:spPr>
          <a:xfrm>
            <a:off x="399600" y="486360"/>
            <a:ext cx="8263080" cy="947880"/>
          </a:xfrm>
          <a:prstGeom prst="rect">
            <a:avLst/>
          </a:prstGeom>
          <a:noFill/>
          <a:ln w="0">
            <a:noFill/>
          </a:ln>
        </p:spPr>
        <p:txBody>
          <a:bodyPr lIns="90000" rIns="90000" tIns="45000" bIns="45000" anchor="b">
            <a:normAutofit/>
          </a:bodyPr>
          <a:p>
            <a:pPr>
              <a:lnSpc>
                <a:spcPct val="90000"/>
              </a:lnSpc>
              <a:buNone/>
            </a:pPr>
            <a:r>
              <a:rPr b="0" lang="en-US" sz="3200" spc="-1" strike="noStrike">
                <a:solidFill>
                  <a:srgbClr val="000000"/>
                </a:solidFill>
                <a:latin typeface="Arial Nova"/>
              </a:rPr>
              <a:t>What is an IoT system composed of?</a:t>
            </a:r>
            <a:endParaRPr b="0" lang="en-US" sz="3200" spc="-1" strike="noStrike">
              <a:latin typeface="Arial"/>
            </a:endParaRPr>
          </a:p>
        </p:txBody>
      </p:sp>
      <p:sp>
        <p:nvSpPr>
          <p:cNvPr id="226" name="sketchy line 6"/>
          <p:cNvSpPr/>
          <p:nvPr/>
        </p:nvSpPr>
        <p:spPr>
          <a:xfrm>
            <a:off x="429480" y="1681560"/>
            <a:ext cx="8228880" cy="17640"/>
          </a:xfrm>
          <a:custGeom>
            <a:avLst/>
            <a:gdLst/>
            <a:ahLst/>
            <a:rect l="l" t="t" r="r" b="b"/>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rgbClr val="ed7d31">
              <a:alpha val="75000"/>
            </a:srgbClr>
          </a:solidFill>
          <a:ln cap="rnd" w="44280">
            <a:solidFill>
              <a:srgbClr val="ed7d31">
                <a:alpha val="75000"/>
              </a:srgbClr>
            </a:solidFill>
            <a:round/>
          </a:ln>
        </p:spPr>
        <p:style>
          <a:lnRef idx="0"/>
          <a:fillRef idx="0"/>
          <a:effectRef idx="0"/>
          <a:fontRef idx="minor"/>
        </p:style>
      </p:sp>
      <p:sp>
        <p:nvSpPr>
          <p:cNvPr id="227" name="PlaceHolder 10"/>
          <p:cNvSpPr txBox="1"/>
          <p:nvPr/>
        </p:nvSpPr>
        <p:spPr>
          <a:xfrm>
            <a:off x="136800" y="2140200"/>
            <a:ext cx="9071280" cy="3287880"/>
          </a:xfrm>
          <a:prstGeom prst="rect">
            <a:avLst/>
          </a:prstGeom>
          <a:noFill/>
          <a:ln w="0">
            <a:noFill/>
          </a:ln>
        </p:spPr>
        <p:txBody>
          <a:bodyPr lIns="0" rIns="0" tIns="0" bIns="0" anchor="t">
            <a:normAutofit fontScale="84000"/>
          </a:bodyPr>
          <a:p>
            <a:pPr>
              <a:lnSpc>
                <a:spcPct val="100000"/>
              </a:lnSpc>
              <a:buNone/>
            </a:pPr>
            <a:endParaRPr b="0" lang="en-US" sz="2200" spc="-1" strike="noStrike">
              <a:latin typeface="Arial"/>
            </a:endParaRPr>
          </a:p>
          <a:p>
            <a:pPr>
              <a:lnSpc>
                <a:spcPct val="100000"/>
              </a:lnSpc>
              <a:buNone/>
            </a:pPr>
            <a:r>
              <a:rPr b="0" lang="en-US" sz="2200" spc="-1" strike="noStrike">
                <a:solidFill>
                  <a:srgbClr val="000000"/>
                </a:solidFill>
                <a:latin typeface="Arial"/>
              </a:rPr>
              <a:t>We need:</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a:rPr>
              <a:t>Sensors and actuators</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a:rPr>
              <a:t>A processor, powerful enough to run the network protocol layers</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a:rPr>
              <a:t>A network interface: either Ethernet of WiFi</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a:rPr>
              <a:t>Interfaces to the sensors and actuators</a:t>
            </a:r>
            <a:r>
              <a:rPr b="0" i="1" lang="en-US" sz="2200" spc="-1" strike="noStrike">
                <a:solidFill>
                  <a:srgbClr val="000000"/>
                </a:solidFill>
                <a:latin typeface="Arial"/>
              </a:rPr>
              <a:t>: </a:t>
            </a:r>
            <a:endParaRPr b="0" lang="en-US" sz="2200" spc="-1" strike="noStrike">
              <a:latin typeface="Arial"/>
            </a:endParaRPr>
          </a:p>
          <a:p>
            <a:pPr lvl="1" marL="864000" indent="-324000">
              <a:lnSpc>
                <a:spcPct val="100000"/>
              </a:lnSpc>
              <a:buClr>
                <a:srgbClr val="000000"/>
              </a:buClr>
              <a:buSzPct val="75000"/>
              <a:buFont typeface="Symbol" charset="2"/>
              <a:buChar char=""/>
            </a:pPr>
            <a:r>
              <a:rPr b="0" lang="en-US" sz="2200" spc="-1" strike="noStrike">
                <a:solidFill>
                  <a:srgbClr val="000000"/>
                </a:solidFill>
                <a:latin typeface="Arial"/>
              </a:rPr>
              <a:t>General Purpose I/O (GPIO) lines</a:t>
            </a:r>
            <a:endParaRPr b="0" lang="en-US" sz="2200" spc="-1" strike="noStrike">
              <a:latin typeface="Arial"/>
            </a:endParaRPr>
          </a:p>
          <a:p>
            <a:pPr lvl="1" marL="864000" indent="-324000">
              <a:lnSpc>
                <a:spcPct val="100000"/>
              </a:lnSpc>
              <a:buClr>
                <a:srgbClr val="000000"/>
              </a:buClr>
              <a:buSzPct val="75000"/>
              <a:buFont typeface="Symbol" charset="2"/>
              <a:buChar char=""/>
            </a:pPr>
            <a:r>
              <a:rPr b="0" lang="en-US" sz="2200" spc="-1" strike="noStrike">
                <a:solidFill>
                  <a:srgbClr val="000000"/>
                </a:solidFill>
                <a:latin typeface="Arial"/>
              </a:rPr>
              <a:t>I2C, I2S, SPI, serial interfaces</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000000"/>
                </a:solidFill>
                <a:latin typeface="Arial"/>
              </a:rPr>
              <a:t>The cost for the controller should be in a good relation with the cost of </a:t>
            </a:r>
            <a:r>
              <a:rPr b="0" i="1" lang="en-US" sz="2200" spc="-1" strike="noStrike">
                <a:solidFill>
                  <a:srgbClr val="000000"/>
                </a:solidFill>
                <a:latin typeface="Arial"/>
              </a:rPr>
              <a:t>the things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 2013 - 2022</Template>
  <TotalTime>10748</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2020-12-11T12:46:34Z</dcterms:created>
  <dc:creator>Utilisateur Windows</dc:creator>
  <dc:description/>
  <dc:language>en-US</dc:language>
  <cp:lastModifiedBy/>
  <dcterms:modified xsi:type="dcterms:W3CDTF">2024-03-12T14:42:21Z</dcterms:modified>
  <cp:revision>852</cp:revision>
  <dc:subject/>
  <dc:title>J02014 CRP: Maintenance, Repair, and Calibration of Radiation Detection Equipment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vt:r8>
  </property>
  <property fmtid="{D5CDD505-2E9C-101B-9397-08002B2CF9AE}" pid="3" name="PresentationFormat">
    <vt:lpwstr>Affichage à l'écran (4:3)</vt:lpwstr>
  </property>
  <property fmtid="{D5CDD505-2E9C-101B-9397-08002B2CF9AE}" pid="4" name="Slides">
    <vt:r8>37</vt:r8>
  </property>
</Properties>
</file>